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65"/>
  </p:notesMasterIdLst>
  <p:handoutMasterIdLst>
    <p:handoutMasterId r:id="rId66"/>
  </p:handoutMasterIdLst>
  <p:sldIdLst>
    <p:sldId id="256" r:id="rId5"/>
    <p:sldId id="465" r:id="rId6"/>
    <p:sldId id="472" r:id="rId7"/>
    <p:sldId id="467" r:id="rId8"/>
    <p:sldId id="500" r:id="rId9"/>
    <p:sldId id="501" r:id="rId10"/>
    <p:sldId id="474" r:id="rId11"/>
    <p:sldId id="502" r:id="rId12"/>
    <p:sldId id="503" r:id="rId13"/>
    <p:sldId id="504" r:id="rId14"/>
    <p:sldId id="505" r:id="rId15"/>
    <p:sldId id="507" r:id="rId16"/>
    <p:sldId id="508" r:id="rId17"/>
    <p:sldId id="509" r:id="rId18"/>
    <p:sldId id="510" r:id="rId19"/>
    <p:sldId id="511" r:id="rId20"/>
    <p:sldId id="512" r:id="rId21"/>
    <p:sldId id="513" r:id="rId22"/>
    <p:sldId id="514" r:id="rId23"/>
    <p:sldId id="515" r:id="rId24"/>
    <p:sldId id="553" r:id="rId25"/>
    <p:sldId id="516" r:id="rId26"/>
    <p:sldId id="517" r:id="rId27"/>
    <p:sldId id="518" r:id="rId28"/>
    <p:sldId id="496" r:id="rId29"/>
    <p:sldId id="519" r:id="rId30"/>
    <p:sldId id="520" r:id="rId31"/>
    <p:sldId id="521" r:id="rId32"/>
    <p:sldId id="522" r:id="rId33"/>
    <p:sldId id="523" r:id="rId34"/>
    <p:sldId id="524" r:id="rId35"/>
    <p:sldId id="525" r:id="rId36"/>
    <p:sldId id="526" r:id="rId37"/>
    <p:sldId id="527" r:id="rId38"/>
    <p:sldId id="528" r:id="rId39"/>
    <p:sldId id="529" r:id="rId40"/>
    <p:sldId id="530" r:id="rId41"/>
    <p:sldId id="531" r:id="rId42"/>
    <p:sldId id="532" r:id="rId43"/>
    <p:sldId id="533" r:id="rId44"/>
    <p:sldId id="534" r:id="rId45"/>
    <p:sldId id="535" r:id="rId46"/>
    <p:sldId id="536" r:id="rId47"/>
    <p:sldId id="537" r:id="rId48"/>
    <p:sldId id="538" r:id="rId49"/>
    <p:sldId id="539" r:id="rId50"/>
    <p:sldId id="540" r:id="rId51"/>
    <p:sldId id="541" r:id="rId52"/>
    <p:sldId id="542" r:id="rId53"/>
    <p:sldId id="543" r:id="rId54"/>
    <p:sldId id="544" r:id="rId55"/>
    <p:sldId id="545" r:id="rId56"/>
    <p:sldId id="546" r:id="rId57"/>
    <p:sldId id="547" r:id="rId58"/>
    <p:sldId id="548" r:id="rId59"/>
    <p:sldId id="498" r:id="rId60"/>
    <p:sldId id="549" r:id="rId61"/>
    <p:sldId id="550" r:id="rId62"/>
    <p:sldId id="551" r:id="rId63"/>
    <p:sldId id="552" r:id="rId64"/>
  </p:sldIdLst>
  <p:sldSz cx="9144000" cy="6858000" type="screen4x3"/>
  <p:notesSz cx="9928225" cy="6797675"/>
  <p:custDataLst>
    <p:tags r:id="rId6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D6FF"/>
    <a:srgbClr val="CE8032"/>
    <a:srgbClr val="F5FC9A"/>
    <a:srgbClr val="F53939"/>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618" autoAdjust="0"/>
    <p:restoredTop sz="94935" autoAdjust="0"/>
  </p:normalViewPr>
  <p:slideViewPr>
    <p:cSldViewPr>
      <p:cViewPr varScale="1">
        <p:scale>
          <a:sx n="79" d="100"/>
          <a:sy n="79" d="100"/>
        </p:scale>
        <p:origin x="1428" y="78"/>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770590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3539498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097213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390217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759986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985379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8384462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2306187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35011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6229260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1835813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8919439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1892878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3183858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2997071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2524257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5041430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8123937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267148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7116346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2585694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972302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32352647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110775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9873471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178682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8759458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7997446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149263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8282860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3254185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0798803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2756680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32103671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1925257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1361990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40492059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4455054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938963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7715083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27508740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22912635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6996664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18548103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40845116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4183595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7082933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3814440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2149761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512837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48.xml"/><Relationship Id="rId3" Type="http://schemas.openxmlformats.org/officeDocument/2006/relationships/slide" Target="../slides/slide17.xml"/><Relationship Id="rId7" Type="http://schemas.openxmlformats.org/officeDocument/2006/relationships/slide" Target="../slides/slide42.xml"/><Relationship Id="rId2"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 Target="../slides/slide33.xml"/><Relationship Id="rId5" Type="http://schemas.openxmlformats.org/officeDocument/2006/relationships/slide" Target="../slides/slide35.xml"/><Relationship Id="rId4" Type="http://schemas.openxmlformats.org/officeDocument/2006/relationships/slide" Target="../slides/slide26.xml"/><Relationship Id="rId9"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4" name="Round Same Side Corner Rectangle 3">
            <a:hlinkClick r:id="rId2" action="ppaction://hlinksldjump"/>
          </p:cNvPr>
          <p:cNvSpPr/>
          <p:nvPr/>
        </p:nvSpPr>
        <p:spPr>
          <a:xfrm>
            <a:off x="107505" y="691790"/>
            <a:ext cx="116963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900" b="1" i="0" u="none" strike="noStrike" kern="1200" baseline="0" dirty="0" smtClean="0">
                <a:solidFill>
                  <a:schemeClr val="lt1"/>
                </a:solidFill>
                <a:latin typeface="Arial" panose="020B0604020202020204" pitchFamily="34" charset="0"/>
                <a:ea typeface="+mn-ea"/>
                <a:cs typeface="Arial" panose="020B0604020202020204" pitchFamily="34" charset="0"/>
              </a:rPr>
              <a:t>1.1 - Characteristics of living things</a:t>
            </a:r>
            <a:endParaRPr lang="en-GB" sz="9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325833" y="691790"/>
            <a:ext cx="934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1.2 - Classification</a:t>
            </a:r>
            <a:endParaRPr lang="en-GB" sz="9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309327" y="691790"/>
            <a:ext cx="115225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1.3 – Kingdoms of Living Organisms</a:t>
            </a:r>
            <a:endParaRPr lang="en-GB" sz="9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4334682" y="691790"/>
            <a:ext cx="99663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1.5 – Classifying Animals</a:t>
            </a:r>
            <a:endParaRPr lang="en-GB" sz="900" b="1" dirty="0">
              <a:latin typeface="Arial" panose="020B0604020202020204" pitchFamily="34" charset="0"/>
              <a:cs typeface="Arial" panose="020B0604020202020204" pitchFamily="34" charset="0"/>
            </a:endParaRPr>
          </a:p>
        </p:txBody>
      </p:sp>
      <p:sp>
        <p:nvSpPr>
          <p:cNvPr id="10" name="Round Same Side Corner Rectangle 9">
            <a:hlinkClick r:id="rId6" action="ppaction://hlinksldjump"/>
          </p:cNvPr>
          <p:cNvSpPr/>
          <p:nvPr userDrawn="1"/>
        </p:nvSpPr>
        <p:spPr>
          <a:xfrm>
            <a:off x="3510271" y="691790"/>
            <a:ext cx="7757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1.4 - Viruses</a:t>
            </a:r>
            <a:endParaRPr lang="en-GB" sz="900" b="1" dirty="0">
              <a:latin typeface="Arial" panose="020B0604020202020204" pitchFamily="34" charset="0"/>
              <a:cs typeface="Arial" panose="020B0604020202020204" pitchFamily="34" charset="0"/>
            </a:endParaRPr>
          </a:p>
        </p:txBody>
      </p:sp>
      <p:sp>
        <p:nvSpPr>
          <p:cNvPr id="12" name="Round Same Side Corner Rectangle 11">
            <a:hlinkClick r:id="rId7" action="ppaction://hlinksldjump"/>
          </p:cNvPr>
          <p:cNvSpPr/>
          <p:nvPr userDrawn="1"/>
        </p:nvSpPr>
        <p:spPr>
          <a:xfrm>
            <a:off x="5380012" y="691790"/>
            <a:ext cx="10118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1.6 – Classifying Plants</a:t>
            </a:r>
            <a:endParaRPr lang="en-GB" sz="900" b="1" dirty="0">
              <a:latin typeface="Arial" panose="020B0604020202020204" pitchFamily="34" charset="0"/>
              <a:cs typeface="Arial" panose="020B0604020202020204" pitchFamily="34" charset="0"/>
            </a:endParaRPr>
          </a:p>
        </p:txBody>
      </p:sp>
      <p:sp>
        <p:nvSpPr>
          <p:cNvPr id="13" name="Round Same Side Corner Rectangle 12">
            <a:hlinkClick r:id="rId8" action="ppaction://hlinksldjump"/>
          </p:cNvPr>
          <p:cNvSpPr/>
          <p:nvPr userDrawn="1"/>
        </p:nvSpPr>
        <p:spPr>
          <a:xfrm>
            <a:off x="6440513" y="691790"/>
            <a:ext cx="57975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1.7 - Keys</a:t>
            </a:r>
            <a:endParaRPr lang="en-GB" sz="900" b="1" dirty="0">
              <a:latin typeface="Arial" panose="020B0604020202020204" pitchFamily="34" charset="0"/>
              <a:cs typeface="Arial" panose="020B0604020202020204" pitchFamily="34" charset="0"/>
            </a:endParaRPr>
          </a:p>
        </p:txBody>
      </p:sp>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4" name="Picture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8100392" y="44624"/>
            <a:ext cx="1008112" cy="96820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Unit%2001/1.1%20-%20Classification%20Using%20DNA.mp4"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Unit%2001/1.1%20-%20Classification%20Using%20DNA.mp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Unit%2001/1.1%20-%20Classification.docx"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26.xml.rels><?xml version="1.0" encoding="UTF-8" standalone="yes"?>
<Relationships xmlns="http://schemas.openxmlformats.org/package/2006/relationships"><Relationship Id="rId3" Type="http://schemas.openxmlformats.org/officeDocument/2006/relationships/image" Target="../media/image16.emf"/><Relationship Id="rId7" Type="http://schemas.openxmlformats.org/officeDocument/2006/relationships/slide" Target="slide56.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hyperlink" Target="Unit%2001/1%20-%20Workbook%20Questions.docx" TargetMode="External"/><Relationship Id="rId5" Type="http://schemas.openxmlformats.org/officeDocument/2006/relationships/image" Target="../media/image18.emf"/><Relationship Id="rId4" Type="http://schemas.openxmlformats.org/officeDocument/2006/relationships/image" Target="../media/image17.emf"/></Relationships>
</file>

<file path=ppt/slides/_rels/slide2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2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slide" Target="slide56.xml"/><Relationship Id="rId4" Type="http://schemas.openxmlformats.org/officeDocument/2006/relationships/image" Target="../media/image21.emf"/></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31.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slide" Target="slide56.xml"/><Relationship Id="rId4" Type="http://schemas.openxmlformats.org/officeDocument/2006/relationships/image" Target="../media/image23.emf"/></Relationships>
</file>

<file path=ppt/slides/_rels/slide3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slide" Target="slide56.xml"/></Relationships>
</file>

<file path=ppt/slides/_rels/slide3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slide" Target="slide56.xml"/><Relationship Id="rId4" Type="http://schemas.openxmlformats.org/officeDocument/2006/relationships/hyperlink" Target="Unit%2001/1.4%20-%20Viruses.docx"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slide" Target="slide56.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3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hyperlink" Target="Unit%2001/1.5%20-%20Animal%20Classification.mp4" TargetMode="External"/><Relationship Id="rId5" Type="http://schemas.openxmlformats.org/officeDocument/2006/relationships/slide" Target="slide56.xml"/><Relationship Id="rId4" Type="http://schemas.openxmlformats.org/officeDocument/2006/relationships/image" Target="../media/image31.emf"/></Relationships>
</file>

<file path=ppt/slides/_rels/slide3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3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slide" Target="slide56.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slide" Target="slide56.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4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44.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45.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4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4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5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Unit%2001/1%20-%20End%20of%20Chapter%20Questions.doc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hyperlink" Target="Unit%2001/1%20-%20End%20of%20Chapter%20Questions.docx"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hyperlink" Target="Unit%2001/1%20-%20End%20of%20Chapter%20Questions.docx"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Unit%2001/1%20-%20Workbook%20Questions.docx"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Unit%2001/1%20-%20Workbook%20Questions.docx"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Unit%2001/1%20-%20Workbook%20Questions.docx"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hyperlink" Target="Unit%2001/1%20-%20Workbook%20Questions.docx"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Unit%2001/1%20-%20Workbook%20Questions.docx"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30120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9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01 - Characteristics and </a:t>
            </a:r>
            <a:r>
              <a:rPr lang="en-US" sz="49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Classification </a:t>
            </a:r>
            <a:r>
              <a:rPr lang="en-US" sz="49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a:t>
            </a:r>
            <a:r>
              <a:rPr lang="en-US" sz="49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Living Organisms</a:t>
            </a:r>
            <a:endParaRPr lang="en-GB" sz="49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0" name="Picture 2" descr="Image result for Characteristics and classification of living organism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411760" y="2060848"/>
            <a:ext cx="6624736" cy="305587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32656"/>
            <a:ext cx="1649468" cy="158417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632311"/>
          </a:xfrm>
          <a:prstGeom prst="rect">
            <a:avLst/>
          </a:prstGeom>
        </p:spPr>
        <p:txBody>
          <a:bodyPr wrap="square">
            <a:spAutoFit/>
          </a:bodyPr>
          <a:lstStyle/>
          <a:p>
            <a:pPr>
              <a:buClr>
                <a:srgbClr val="0070C0"/>
              </a:buClr>
              <a:buSzPct val="80000"/>
            </a:pPr>
            <a:r>
              <a:rPr lang="en-US" sz="1700" b="1" dirty="0"/>
              <a:t>1.3 Features of organisms</a:t>
            </a:r>
            <a:endParaRPr lang="en-US" sz="1700" b="1" dirty="0" smtClean="0"/>
          </a:p>
          <a:p>
            <a:pPr>
              <a:buClr>
                <a:srgbClr val="0070C0"/>
              </a:buClr>
              <a:buSzPct val="80000"/>
            </a:pPr>
            <a:r>
              <a:rPr lang="en-US" sz="1700" b="1" dirty="0" smtClean="0"/>
              <a:t>Core</a:t>
            </a:r>
          </a:p>
          <a:p>
            <a:pPr marL="541338" indent="-185738">
              <a:buClr>
                <a:srgbClr val="0070C0"/>
              </a:buClr>
              <a:buSzPct val="80000"/>
              <a:buFont typeface="Wingdings" panose="05000000000000000000" pitchFamily="2" charset="2"/>
              <a:buChar char="§"/>
            </a:pPr>
            <a:r>
              <a:rPr lang="en-US" sz="1700" dirty="0" smtClean="0"/>
              <a:t>List </a:t>
            </a:r>
            <a:r>
              <a:rPr lang="en-US" sz="1700" dirty="0"/>
              <a:t>the features in the cells of all </a:t>
            </a:r>
            <a:r>
              <a:rPr lang="en-US" sz="1700" dirty="0" smtClean="0"/>
              <a:t>living organisms</a:t>
            </a:r>
            <a:r>
              <a:rPr lang="en-US" sz="1700" dirty="0"/>
              <a:t>, limited to cytoplasm, cell </a:t>
            </a:r>
            <a:r>
              <a:rPr lang="en-US" sz="1700" dirty="0" smtClean="0"/>
              <a:t>membrane and </a:t>
            </a:r>
            <a:r>
              <a:rPr lang="en-US" sz="1700" dirty="0"/>
              <a:t>DNA as genetic material</a:t>
            </a:r>
          </a:p>
          <a:p>
            <a:pPr marL="541338" indent="-185738">
              <a:buClr>
                <a:srgbClr val="0070C0"/>
              </a:buClr>
              <a:buSzPct val="80000"/>
              <a:buFont typeface="Wingdings" panose="05000000000000000000" pitchFamily="2" charset="2"/>
              <a:buChar char="§"/>
            </a:pPr>
            <a:r>
              <a:rPr lang="en-US" sz="1700" dirty="0" smtClean="0"/>
              <a:t>List </a:t>
            </a:r>
            <a:r>
              <a:rPr lang="en-US" sz="1700" dirty="0"/>
              <a:t>the main features used to place animals </a:t>
            </a:r>
            <a:r>
              <a:rPr lang="en-US" sz="1700" dirty="0" smtClean="0"/>
              <a:t>and plants </a:t>
            </a:r>
            <a:r>
              <a:rPr lang="en-US" sz="1700" dirty="0"/>
              <a:t>into the appropriate kingdoms</a:t>
            </a:r>
          </a:p>
          <a:p>
            <a:pPr marL="541338" indent="-185738">
              <a:buClr>
                <a:srgbClr val="0070C0"/>
              </a:buClr>
              <a:buSzPct val="80000"/>
              <a:buFont typeface="Wingdings" panose="05000000000000000000" pitchFamily="2" charset="2"/>
              <a:buChar char="§"/>
            </a:pPr>
            <a:r>
              <a:rPr lang="en-US" sz="1700" dirty="0" smtClean="0"/>
              <a:t>List </a:t>
            </a:r>
            <a:r>
              <a:rPr lang="en-US" sz="1700" dirty="0"/>
              <a:t>the main features used to place </a:t>
            </a:r>
            <a:r>
              <a:rPr lang="en-US" sz="1700" dirty="0" smtClean="0"/>
              <a:t>organisms into </a:t>
            </a:r>
            <a:r>
              <a:rPr lang="en-US" sz="1700" dirty="0"/>
              <a:t>groups within the animal kingdom, </a:t>
            </a:r>
            <a:r>
              <a:rPr lang="en-US" sz="1700" dirty="0" smtClean="0"/>
              <a:t>limited to</a:t>
            </a:r>
            <a:r>
              <a:rPr lang="en-US" sz="1700" dirty="0"/>
              <a:t>:</a:t>
            </a:r>
          </a:p>
          <a:p>
            <a:pPr marL="1098550" lvl="1" indent="-285750">
              <a:buClr>
                <a:srgbClr val="0070C0"/>
              </a:buClr>
              <a:buSzPct val="80000"/>
              <a:buFont typeface="Courier New" panose="02070309020205020404" pitchFamily="49" charset="0"/>
              <a:buChar char="o"/>
            </a:pPr>
            <a:r>
              <a:rPr lang="en-US" sz="1700" dirty="0" smtClean="0"/>
              <a:t>the </a:t>
            </a:r>
            <a:r>
              <a:rPr lang="en-US" sz="1700" dirty="0"/>
              <a:t>main groups of vertebrates: </a:t>
            </a:r>
            <a:r>
              <a:rPr lang="en-US" sz="1700" dirty="0" smtClean="0"/>
              <a:t>mammals, birds</a:t>
            </a:r>
            <a:r>
              <a:rPr lang="en-US" sz="1700" dirty="0"/>
              <a:t>, reptiles, amphibians, fish</a:t>
            </a:r>
          </a:p>
          <a:p>
            <a:pPr marL="1098550" lvl="1" indent="-285750">
              <a:buClr>
                <a:srgbClr val="0070C0"/>
              </a:buClr>
              <a:buSzPct val="80000"/>
              <a:buFont typeface="Courier New" panose="02070309020205020404" pitchFamily="49" charset="0"/>
              <a:buChar char="o"/>
            </a:pPr>
            <a:r>
              <a:rPr lang="en-US" sz="1700" dirty="0" smtClean="0"/>
              <a:t>the </a:t>
            </a:r>
            <a:r>
              <a:rPr lang="en-US" sz="1700" dirty="0"/>
              <a:t>main groups of arthropods: </a:t>
            </a:r>
            <a:r>
              <a:rPr lang="en-US" sz="1700" dirty="0" err="1" smtClean="0"/>
              <a:t>myriapods</a:t>
            </a:r>
            <a:r>
              <a:rPr lang="en-US" sz="1700" dirty="0" smtClean="0"/>
              <a:t>, insects</a:t>
            </a:r>
            <a:r>
              <a:rPr lang="en-US" sz="1700" dirty="0"/>
              <a:t>, arachnids, crustaceans</a:t>
            </a:r>
          </a:p>
          <a:p>
            <a:pPr>
              <a:buClr>
                <a:srgbClr val="0070C0"/>
              </a:buClr>
              <a:buSzPct val="80000"/>
            </a:pPr>
            <a:r>
              <a:rPr lang="en-US" sz="1700" b="1" dirty="0" smtClean="0"/>
              <a:t>Supplement</a:t>
            </a:r>
          </a:p>
          <a:p>
            <a:pPr marL="541338" indent="-185738">
              <a:buClr>
                <a:srgbClr val="0070C0"/>
              </a:buClr>
              <a:buSzPct val="80000"/>
              <a:buFont typeface="Wingdings" panose="05000000000000000000" pitchFamily="2" charset="2"/>
              <a:buChar char="§"/>
            </a:pPr>
            <a:r>
              <a:rPr lang="en-US" sz="1700" dirty="0" smtClean="0"/>
              <a:t>List </a:t>
            </a:r>
            <a:r>
              <a:rPr lang="en-US" sz="1700" dirty="0"/>
              <a:t>the features in the cells of all </a:t>
            </a:r>
            <a:r>
              <a:rPr lang="en-US" sz="1700" dirty="0" smtClean="0"/>
              <a:t>living organisms</a:t>
            </a:r>
            <a:r>
              <a:rPr lang="en-US" sz="1700" dirty="0"/>
              <a:t>, limited to ribosomes for </a:t>
            </a:r>
            <a:r>
              <a:rPr lang="en-US" sz="1700" dirty="0" smtClean="0"/>
              <a:t>protein synthesis </a:t>
            </a:r>
            <a:r>
              <a:rPr lang="en-US" sz="1700" dirty="0"/>
              <a:t>and enzymes involved in respiration</a:t>
            </a:r>
          </a:p>
          <a:p>
            <a:pPr marL="541338" indent="-185738">
              <a:buClr>
                <a:srgbClr val="0070C0"/>
              </a:buClr>
              <a:buSzPct val="80000"/>
              <a:buFont typeface="Wingdings" panose="05000000000000000000" pitchFamily="2" charset="2"/>
              <a:buChar char="§"/>
            </a:pPr>
            <a:r>
              <a:rPr lang="en-US" sz="1700" dirty="0" smtClean="0"/>
              <a:t>List </a:t>
            </a:r>
            <a:r>
              <a:rPr lang="en-US" sz="1700" dirty="0"/>
              <a:t>the main features used to place all </a:t>
            </a:r>
            <a:r>
              <a:rPr lang="en-US" sz="1700" dirty="0" smtClean="0"/>
              <a:t>organisms into </a:t>
            </a:r>
            <a:r>
              <a:rPr lang="en-US" sz="1700" dirty="0"/>
              <a:t>one of the five kingdoms: Animal, </a:t>
            </a:r>
            <a:r>
              <a:rPr lang="en-US" sz="1700" dirty="0" smtClean="0"/>
              <a:t>Plant, Fungus</a:t>
            </a:r>
            <a:r>
              <a:rPr lang="en-US" sz="1700" dirty="0"/>
              <a:t>, Prokaryote, </a:t>
            </a:r>
            <a:r>
              <a:rPr lang="en-US" sz="1700" dirty="0" err="1"/>
              <a:t>Protoctist</a:t>
            </a:r>
            <a:endParaRPr lang="en-US" sz="1700" dirty="0"/>
          </a:p>
          <a:p>
            <a:pPr marL="541338" indent="-185738">
              <a:buClr>
                <a:srgbClr val="0070C0"/>
              </a:buClr>
              <a:buSzPct val="80000"/>
              <a:buFont typeface="Wingdings" panose="05000000000000000000" pitchFamily="2" charset="2"/>
              <a:buChar char="§"/>
            </a:pPr>
            <a:r>
              <a:rPr lang="en-US" sz="1700" dirty="0" smtClean="0"/>
              <a:t>List </a:t>
            </a:r>
            <a:r>
              <a:rPr lang="en-US" sz="1700" dirty="0"/>
              <a:t>the main features used to place </a:t>
            </a:r>
            <a:r>
              <a:rPr lang="en-US" sz="1700" dirty="0" smtClean="0"/>
              <a:t>organisms into </a:t>
            </a:r>
            <a:r>
              <a:rPr lang="en-US" sz="1700" dirty="0"/>
              <a:t>groups within the plant kingdom, </a:t>
            </a:r>
            <a:r>
              <a:rPr lang="en-US" sz="1700" dirty="0" smtClean="0"/>
              <a:t>limited to </a:t>
            </a:r>
            <a:r>
              <a:rPr lang="en-US" sz="1700" dirty="0"/>
              <a:t>ferns and flowering plants (</a:t>
            </a:r>
            <a:r>
              <a:rPr lang="en-US" sz="1700" dirty="0" err="1"/>
              <a:t>dicotyledons</a:t>
            </a:r>
            <a:r>
              <a:rPr lang="en-US" sz="1700" dirty="0"/>
              <a:t> </a:t>
            </a:r>
            <a:r>
              <a:rPr lang="en-US" sz="1700" dirty="0" smtClean="0"/>
              <a:t>and monocotyledons</a:t>
            </a:r>
            <a:r>
              <a:rPr lang="en-US" sz="1700" dirty="0"/>
              <a:t>)</a:t>
            </a:r>
          </a:p>
          <a:p>
            <a:pPr marL="541338" indent="-185738">
              <a:buClr>
                <a:srgbClr val="0070C0"/>
              </a:buClr>
              <a:buSzPct val="80000"/>
              <a:buFont typeface="Wingdings" panose="05000000000000000000" pitchFamily="2" charset="2"/>
              <a:buChar char="§"/>
            </a:pPr>
            <a:r>
              <a:rPr lang="en-US" sz="1700" dirty="0" smtClean="0"/>
              <a:t>List </a:t>
            </a:r>
            <a:r>
              <a:rPr lang="en-US" sz="1700" dirty="0"/>
              <a:t>the features of viruses, limited to </a:t>
            </a:r>
            <a:r>
              <a:rPr lang="en-US" sz="1700" dirty="0" smtClean="0"/>
              <a:t>protein coat </a:t>
            </a:r>
            <a:r>
              <a:rPr lang="en-US" sz="1700" dirty="0"/>
              <a:t>and genetic </a:t>
            </a:r>
            <a:r>
              <a:rPr lang="en-US" sz="1700" dirty="0" smtClean="0"/>
              <a:t>material</a:t>
            </a:r>
          </a:p>
          <a:p>
            <a:r>
              <a:rPr lang="en-GB" sz="1600" b="1" dirty="0"/>
              <a:t>1.4 Dichotomous keys</a:t>
            </a:r>
          </a:p>
          <a:p>
            <a:r>
              <a:rPr lang="en-GB" sz="1700" b="1" dirty="0"/>
              <a:t>Core</a:t>
            </a:r>
          </a:p>
          <a:p>
            <a:pPr marL="541338" lvl="1" indent="-185738">
              <a:buClr>
                <a:srgbClr val="0070C0"/>
              </a:buClr>
              <a:buSzPct val="80000"/>
              <a:buFont typeface="Wingdings" panose="05000000000000000000" pitchFamily="2" charset="2"/>
              <a:buChar char="§"/>
            </a:pPr>
            <a:r>
              <a:rPr lang="en-US" sz="1700" dirty="0"/>
              <a:t>Construct and use simple dichotomous</a:t>
            </a:r>
          </a:p>
        </p:txBody>
      </p:sp>
    </p:spTree>
    <p:extLst>
      <p:ext uri="{BB962C8B-B14F-4D97-AF65-F5344CB8AC3E}">
        <p14:creationId xmlns:p14="http://schemas.microsoft.com/office/powerpoint/2010/main" val="1073035602"/>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grpSp>
        <p:nvGrpSpPr>
          <p:cNvPr id="4" name="Group 3"/>
          <p:cNvGrpSpPr/>
          <p:nvPr/>
        </p:nvGrpSpPr>
        <p:grpSpPr>
          <a:xfrm>
            <a:off x="179512" y="1124744"/>
            <a:ext cx="8712967" cy="5541139"/>
            <a:chOff x="179512" y="6669360"/>
            <a:chExt cx="8712967" cy="5541139"/>
          </a:xfrm>
        </p:grpSpPr>
        <p:sp>
          <p:nvSpPr>
            <p:cNvPr id="5" name="Rectangle 4"/>
            <p:cNvSpPr/>
            <p:nvPr/>
          </p:nvSpPr>
          <p:spPr>
            <a:xfrm>
              <a:off x="179512" y="7101408"/>
              <a:ext cx="8712967" cy="5109091"/>
            </a:xfrm>
            <a:prstGeom prst="rect">
              <a:avLst/>
            </a:prstGeom>
            <a:solidFill>
              <a:schemeClr val="accent6">
                <a:lumMod val="20000"/>
                <a:lumOff val="80000"/>
              </a:schemeClr>
            </a:solidFill>
          </p:spPr>
          <p:txBody>
            <a:bodyPr wrap="square">
              <a:spAutoFit/>
            </a:bodyPr>
            <a:lstStyle/>
            <a:p>
              <a:pPr marL="361950" indent="-361950">
                <a:buClr>
                  <a:srgbClr val="C00000"/>
                </a:buClr>
                <a:buSzPct val="80000"/>
                <a:buFont typeface="Wingdings" panose="05000000000000000000" pitchFamily="2" charset="2"/>
                <a:buChar char="v"/>
              </a:pPr>
              <a:endParaRPr lang="en-US" sz="3200" dirty="0" smtClean="0">
                <a:latin typeface="Arial" panose="020B0604020202020204" pitchFamily="34" charset="0"/>
                <a:cs typeface="Arial" panose="020B0604020202020204" pitchFamily="34" charset="0"/>
              </a:endParaRPr>
            </a:p>
            <a:p>
              <a:pPr marL="541338" indent="-541338">
                <a:buClr>
                  <a:srgbClr val="C00000"/>
                </a:buClr>
                <a:buSzPct val="80000"/>
                <a:buFont typeface="Wingdings" panose="05000000000000000000" pitchFamily="2" charset="2"/>
                <a:buChar char="v"/>
              </a:pPr>
              <a:r>
                <a:rPr lang="en-US" sz="4200" dirty="0" smtClean="0">
                  <a:latin typeface="Arial" panose="020B0604020202020204" pitchFamily="34" charset="0"/>
                  <a:cs typeface="Arial" panose="020B0604020202020204" pitchFamily="34" charset="0"/>
                </a:rPr>
                <a:t>the </a:t>
              </a:r>
              <a:r>
                <a:rPr lang="en-US" sz="4200" dirty="0">
                  <a:latin typeface="Arial" panose="020B0604020202020204" pitchFamily="34" charset="0"/>
                  <a:cs typeface="Arial" panose="020B0604020202020204" pitchFamily="34" charset="0"/>
                </a:rPr>
                <a:t>characteristics of living things</a:t>
              </a:r>
            </a:p>
            <a:p>
              <a:pPr marL="541338" indent="-541338">
                <a:buClr>
                  <a:srgbClr val="C00000"/>
                </a:buClr>
                <a:buSzPct val="80000"/>
                <a:buFont typeface="Wingdings" panose="05000000000000000000" pitchFamily="2" charset="2"/>
                <a:buChar char="v"/>
              </a:pPr>
              <a:r>
                <a:rPr lang="en-US" sz="4200" dirty="0" smtClean="0">
                  <a:latin typeface="Arial" panose="020B0604020202020204" pitchFamily="34" charset="0"/>
                  <a:cs typeface="Arial" panose="020B0604020202020204" pitchFamily="34" charset="0"/>
                </a:rPr>
                <a:t>naming </a:t>
              </a:r>
              <a:r>
                <a:rPr lang="en-US" sz="4200" dirty="0">
                  <a:latin typeface="Arial" panose="020B0604020202020204" pitchFamily="34" charset="0"/>
                  <a:cs typeface="Arial" panose="020B0604020202020204" pitchFamily="34" charset="0"/>
                </a:rPr>
                <a:t>organisms using the binomial system</a:t>
              </a:r>
            </a:p>
            <a:p>
              <a:pPr marL="541338" indent="-541338">
                <a:buClr>
                  <a:srgbClr val="C00000"/>
                </a:buClr>
                <a:buSzPct val="80000"/>
                <a:buFont typeface="Wingdings" panose="05000000000000000000" pitchFamily="2" charset="2"/>
                <a:buChar char="v"/>
              </a:pPr>
              <a:r>
                <a:rPr lang="en-US" sz="4200" dirty="0" smtClean="0">
                  <a:latin typeface="Arial" panose="020B0604020202020204" pitchFamily="34" charset="0"/>
                  <a:cs typeface="Arial" panose="020B0604020202020204" pitchFamily="34" charset="0"/>
                </a:rPr>
                <a:t>how </a:t>
              </a:r>
              <a:r>
                <a:rPr lang="en-US" sz="4200" dirty="0">
                  <a:latin typeface="Arial" panose="020B0604020202020204" pitchFamily="34" charset="0"/>
                  <a:cs typeface="Arial" panose="020B0604020202020204" pitchFamily="34" charset="0"/>
                </a:rPr>
                <a:t>living organisms are classified</a:t>
              </a:r>
            </a:p>
            <a:p>
              <a:pPr marL="541338" indent="-541338">
                <a:buClr>
                  <a:srgbClr val="C00000"/>
                </a:buClr>
                <a:buSzPct val="80000"/>
                <a:buFont typeface="Wingdings" panose="05000000000000000000" pitchFamily="2" charset="2"/>
                <a:buChar char="v"/>
              </a:pPr>
              <a:r>
                <a:rPr lang="en-US" sz="4200" dirty="0" smtClean="0">
                  <a:latin typeface="Arial" panose="020B0604020202020204" pitchFamily="34" charset="0"/>
                  <a:cs typeface="Arial" panose="020B0604020202020204" pitchFamily="34" charset="0"/>
                </a:rPr>
                <a:t>how </a:t>
              </a:r>
              <a:r>
                <a:rPr lang="en-US" sz="4200" dirty="0">
                  <a:latin typeface="Arial" panose="020B0604020202020204" pitchFamily="34" charset="0"/>
                  <a:cs typeface="Arial" panose="020B0604020202020204" pitchFamily="34" charset="0"/>
                </a:rPr>
                <a:t>to use dichotomous keys to identify organisms.</a:t>
              </a:r>
            </a:p>
          </p:txBody>
        </p:sp>
        <p:sp>
          <p:nvSpPr>
            <p:cNvPr id="6" name="Rounded Rectangle 1"/>
            <p:cNvSpPr/>
            <p:nvPr/>
          </p:nvSpPr>
          <p:spPr>
            <a:xfrm>
              <a:off x="179512" y="6669360"/>
              <a:ext cx="8695075" cy="864096"/>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600" b="1" dirty="0">
                  <a:solidFill>
                    <a:srgbClr val="C00000"/>
                  </a:solidFill>
                  <a:latin typeface="Arial" panose="020B0604020202020204" pitchFamily="34" charset="0"/>
                  <a:cs typeface="Arial" panose="020B0604020202020204" pitchFamily="34" charset="0"/>
                </a:rPr>
                <a:t>In this chapter, you will find out about:</a:t>
              </a:r>
            </a:p>
          </p:txBody>
        </p:sp>
      </p:grpSp>
    </p:spTree>
    <p:extLst>
      <p:ext uri="{BB962C8B-B14F-4D97-AF65-F5344CB8AC3E}">
        <p14:creationId xmlns:p14="http://schemas.microsoft.com/office/powerpoint/2010/main" val="2839834653"/>
      </p:ext>
    </p:extLst>
  </p:cSld>
  <p:clrMapOvr>
    <a:overrideClrMapping bg1="lt1" tx1="dk1" bg2="lt2" tx2="dk2" accent1="accent1" accent2="accent2" accent3="accent3" accent4="accent4" accent5="accent5" accent6="accent6" hlink="hlink" folHlink="folHlink"/>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grpSp>
        <p:nvGrpSpPr>
          <p:cNvPr id="4" name="Group 3"/>
          <p:cNvGrpSpPr/>
          <p:nvPr/>
        </p:nvGrpSpPr>
        <p:grpSpPr>
          <a:xfrm>
            <a:off x="179512" y="1124744"/>
            <a:ext cx="8712967" cy="5541139"/>
            <a:chOff x="179512" y="6669360"/>
            <a:chExt cx="8712967" cy="5541139"/>
          </a:xfrm>
        </p:grpSpPr>
        <p:sp>
          <p:nvSpPr>
            <p:cNvPr id="5" name="Rectangle 4"/>
            <p:cNvSpPr/>
            <p:nvPr/>
          </p:nvSpPr>
          <p:spPr>
            <a:xfrm>
              <a:off x="179512" y="7101408"/>
              <a:ext cx="8712967" cy="5109091"/>
            </a:xfrm>
            <a:prstGeom prst="rect">
              <a:avLst/>
            </a:prstGeom>
            <a:solidFill>
              <a:schemeClr val="accent6">
                <a:lumMod val="20000"/>
                <a:lumOff val="80000"/>
              </a:schemeClr>
            </a:solidFill>
          </p:spPr>
          <p:txBody>
            <a:bodyPr wrap="square">
              <a:spAutoFit/>
            </a:bodyPr>
            <a:lstStyle/>
            <a:p>
              <a:pPr marL="361950" indent="-361950">
                <a:buClr>
                  <a:srgbClr val="C00000"/>
                </a:buClr>
                <a:buSzPct val="80000"/>
                <a:buFont typeface="Wingdings" panose="05000000000000000000" pitchFamily="2" charset="2"/>
                <a:buChar char="v"/>
              </a:pPr>
              <a:endParaRPr lang="en-US" sz="3200" dirty="0" smtClean="0">
                <a:latin typeface="Arial" panose="020B0604020202020204" pitchFamily="34" charset="0"/>
                <a:cs typeface="Arial" panose="020B0604020202020204" pitchFamily="34" charset="0"/>
              </a:endParaRPr>
            </a:p>
            <a:p>
              <a:pPr marL="541338" indent="-541338">
                <a:buClr>
                  <a:srgbClr val="C00000"/>
                </a:buClr>
                <a:buSzPct val="80000"/>
                <a:buFont typeface="Wingdings" panose="05000000000000000000" pitchFamily="2" charset="2"/>
                <a:buChar char="v"/>
              </a:pPr>
              <a:r>
                <a:rPr lang="en-US" sz="4200" dirty="0" smtClean="0">
                  <a:latin typeface="Arial" panose="020B0604020202020204" pitchFamily="34" charset="0"/>
                  <a:cs typeface="Arial" panose="020B0604020202020204" pitchFamily="34" charset="0"/>
                </a:rPr>
                <a:t>the </a:t>
              </a:r>
              <a:r>
                <a:rPr lang="en-US" sz="4200" dirty="0">
                  <a:latin typeface="Arial" panose="020B0604020202020204" pitchFamily="34" charset="0"/>
                  <a:cs typeface="Arial" panose="020B0604020202020204" pitchFamily="34" charset="0"/>
                </a:rPr>
                <a:t>characteristics of living things</a:t>
              </a:r>
            </a:p>
            <a:p>
              <a:pPr marL="541338" indent="-541338">
                <a:buClr>
                  <a:srgbClr val="C00000"/>
                </a:buClr>
                <a:buSzPct val="80000"/>
                <a:buFont typeface="Wingdings" panose="05000000000000000000" pitchFamily="2" charset="2"/>
                <a:buChar char="v"/>
              </a:pPr>
              <a:r>
                <a:rPr lang="en-US" sz="4200" dirty="0" smtClean="0">
                  <a:latin typeface="Arial" panose="020B0604020202020204" pitchFamily="34" charset="0"/>
                  <a:cs typeface="Arial" panose="020B0604020202020204" pitchFamily="34" charset="0"/>
                </a:rPr>
                <a:t>naming </a:t>
              </a:r>
              <a:r>
                <a:rPr lang="en-US" sz="4200" dirty="0">
                  <a:latin typeface="Arial" panose="020B0604020202020204" pitchFamily="34" charset="0"/>
                  <a:cs typeface="Arial" panose="020B0604020202020204" pitchFamily="34" charset="0"/>
                </a:rPr>
                <a:t>organisms using the binomial system</a:t>
              </a:r>
            </a:p>
            <a:p>
              <a:pPr marL="541338" indent="-541338">
                <a:buClr>
                  <a:srgbClr val="C00000"/>
                </a:buClr>
                <a:buSzPct val="80000"/>
                <a:buFont typeface="Wingdings" panose="05000000000000000000" pitchFamily="2" charset="2"/>
                <a:buChar char="v"/>
              </a:pPr>
              <a:r>
                <a:rPr lang="en-US" sz="4200" dirty="0" smtClean="0">
                  <a:latin typeface="Arial" panose="020B0604020202020204" pitchFamily="34" charset="0"/>
                  <a:cs typeface="Arial" panose="020B0604020202020204" pitchFamily="34" charset="0"/>
                </a:rPr>
                <a:t>how </a:t>
              </a:r>
              <a:r>
                <a:rPr lang="en-US" sz="4200" dirty="0">
                  <a:latin typeface="Arial" panose="020B0604020202020204" pitchFamily="34" charset="0"/>
                  <a:cs typeface="Arial" panose="020B0604020202020204" pitchFamily="34" charset="0"/>
                </a:rPr>
                <a:t>living organisms are classified</a:t>
              </a:r>
            </a:p>
            <a:p>
              <a:pPr marL="541338" indent="-541338">
                <a:buClr>
                  <a:srgbClr val="C00000"/>
                </a:buClr>
                <a:buSzPct val="80000"/>
                <a:buFont typeface="Wingdings" panose="05000000000000000000" pitchFamily="2" charset="2"/>
                <a:buChar char="v"/>
              </a:pPr>
              <a:r>
                <a:rPr lang="en-US" sz="4200" dirty="0" smtClean="0">
                  <a:latin typeface="Arial" panose="020B0604020202020204" pitchFamily="34" charset="0"/>
                  <a:cs typeface="Arial" panose="020B0604020202020204" pitchFamily="34" charset="0"/>
                </a:rPr>
                <a:t>how </a:t>
              </a:r>
              <a:r>
                <a:rPr lang="en-US" sz="4200" dirty="0">
                  <a:latin typeface="Arial" panose="020B0604020202020204" pitchFamily="34" charset="0"/>
                  <a:cs typeface="Arial" panose="020B0604020202020204" pitchFamily="34" charset="0"/>
                </a:rPr>
                <a:t>to use dichotomous keys to identify organisms.</a:t>
              </a:r>
            </a:p>
          </p:txBody>
        </p:sp>
        <p:sp>
          <p:nvSpPr>
            <p:cNvPr id="6" name="Rounded Rectangle 1"/>
            <p:cNvSpPr/>
            <p:nvPr/>
          </p:nvSpPr>
          <p:spPr>
            <a:xfrm>
              <a:off x="179512" y="6669360"/>
              <a:ext cx="8695075" cy="864096"/>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600" b="1" dirty="0">
                  <a:solidFill>
                    <a:srgbClr val="C00000"/>
                  </a:solidFill>
                  <a:latin typeface="Arial" panose="020B0604020202020204" pitchFamily="34" charset="0"/>
                  <a:cs typeface="Arial" panose="020B0604020202020204" pitchFamily="34" charset="0"/>
                </a:rPr>
                <a:t>In this chapter, you will find out about:</a:t>
              </a:r>
            </a:p>
          </p:txBody>
        </p:sp>
      </p:grpSp>
    </p:spTree>
    <p:extLst>
      <p:ext uri="{BB962C8B-B14F-4D97-AF65-F5344CB8AC3E}">
        <p14:creationId xmlns:p14="http://schemas.microsoft.com/office/powerpoint/2010/main" val="380409305"/>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a:t>
            </a:r>
            <a:endParaRPr lang="en-GB" sz="960" b="1" dirty="0">
              <a:latin typeface="Arial" panose="020B0604020202020204" pitchFamily="34" charset="0"/>
              <a:cs typeface="Arial" panose="020B0604020202020204" pitchFamily="34" charset="0"/>
            </a:endParaRPr>
          </a:p>
        </p:txBody>
      </p:sp>
      <p:sp>
        <p:nvSpPr>
          <p:cNvPr id="2" name="Rounded Rectangle 1"/>
          <p:cNvSpPr/>
          <p:nvPr/>
        </p:nvSpPr>
        <p:spPr>
          <a:xfrm>
            <a:off x="179512" y="1124744"/>
            <a:ext cx="8712968" cy="5472608"/>
          </a:xfrm>
          <a:prstGeom prst="roundRect">
            <a:avLst>
              <a:gd name="adj" fmla="val 429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b="1" dirty="0" smtClean="0">
                <a:solidFill>
                  <a:srgbClr val="C00000"/>
                </a:solidFill>
                <a:latin typeface="Arial" panose="020B0604020202020204" pitchFamily="34" charset="0"/>
                <a:cs typeface="Arial" panose="020B0604020202020204" pitchFamily="34" charset="0"/>
              </a:rPr>
              <a:t>The </a:t>
            </a:r>
            <a:r>
              <a:rPr lang="en-US" sz="1300" b="1" dirty="0">
                <a:solidFill>
                  <a:srgbClr val="C00000"/>
                </a:solidFill>
                <a:latin typeface="Arial" panose="020B0604020202020204" pitchFamily="34" charset="0"/>
                <a:cs typeface="Arial" panose="020B0604020202020204" pitchFamily="34" charset="0"/>
              </a:rPr>
              <a:t>puzzle of the platypus</a:t>
            </a:r>
          </a:p>
          <a:p>
            <a:r>
              <a:rPr lang="en-US" sz="1300" dirty="0">
                <a:solidFill>
                  <a:schemeClr val="tx1"/>
                </a:solidFill>
                <a:latin typeface="Arial" panose="020B0604020202020204" pitchFamily="34" charset="0"/>
                <a:cs typeface="Arial" panose="020B0604020202020204" pitchFamily="34" charset="0"/>
              </a:rPr>
              <a:t>In 1788, British settlers arrived in Australia. They were amazed by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many </a:t>
            </a:r>
            <a:r>
              <a:rPr lang="en-US" sz="1300" dirty="0">
                <a:solidFill>
                  <a:schemeClr val="tx1"/>
                </a:solidFill>
                <a:latin typeface="Arial" panose="020B0604020202020204" pitchFamily="34" charset="0"/>
                <a:cs typeface="Arial" panose="020B0604020202020204" pitchFamily="34" charset="0"/>
              </a:rPr>
              <a:t>of the </a:t>
            </a:r>
            <a:r>
              <a:rPr lang="en-US" sz="1300" dirty="0" smtClean="0">
                <a:solidFill>
                  <a:schemeClr val="tx1"/>
                </a:solidFill>
                <a:latin typeface="Arial" panose="020B0604020202020204" pitchFamily="34" charset="0"/>
                <a:cs typeface="Arial" panose="020B0604020202020204" pitchFamily="34" charset="0"/>
              </a:rPr>
              <a:t>animals </a:t>
            </a:r>
            <a:r>
              <a:rPr lang="en-US" sz="1300" dirty="0">
                <a:solidFill>
                  <a:schemeClr val="tx1"/>
                </a:solidFill>
                <a:latin typeface="Arial" panose="020B0604020202020204" pitchFamily="34" charset="0"/>
                <a:cs typeface="Arial" panose="020B0604020202020204" pitchFamily="34" charset="0"/>
              </a:rPr>
              <a:t>that they saw, and a strange animal with fur,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webbed </a:t>
            </a:r>
            <a:r>
              <a:rPr lang="en-US" sz="1300" dirty="0">
                <a:solidFill>
                  <a:schemeClr val="tx1"/>
                </a:solidFill>
                <a:latin typeface="Arial" panose="020B0604020202020204" pitchFamily="34" charset="0"/>
                <a:cs typeface="Arial" panose="020B0604020202020204" pitchFamily="34" charset="0"/>
              </a:rPr>
              <a:t>feet and a beak </a:t>
            </a:r>
            <a:r>
              <a:rPr lang="en-US" sz="1300" dirty="0" smtClean="0">
                <a:solidFill>
                  <a:schemeClr val="tx1"/>
                </a:solidFill>
                <a:latin typeface="Arial" panose="020B0604020202020204" pitchFamily="34" charset="0"/>
                <a:cs typeface="Arial" panose="020B0604020202020204" pitchFamily="34" charset="0"/>
              </a:rPr>
              <a:t>was </a:t>
            </a:r>
            <a:r>
              <a:rPr lang="en-US" sz="1300" dirty="0">
                <a:solidFill>
                  <a:schemeClr val="tx1"/>
                </a:solidFill>
                <a:latin typeface="Arial" panose="020B0604020202020204" pitchFamily="34" charset="0"/>
                <a:cs typeface="Arial" panose="020B0604020202020204" pitchFamily="34" charset="0"/>
              </a:rPr>
              <a:t>among the most puzzling (Figure 1.1).</a:t>
            </a:r>
          </a:p>
          <a:p>
            <a:r>
              <a:rPr lang="en-US" sz="1300" dirty="0">
                <a:solidFill>
                  <a:schemeClr val="tx1"/>
                </a:solidFill>
                <a:latin typeface="Arial" panose="020B0604020202020204" pitchFamily="34" charset="0"/>
                <a:cs typeface="Arial" panose="020B0604020202020204" pitchFamily="34" charset="0"/>
              </a:rPr>
              <a:t>People had already been living in Australia for almost 50 000 years,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and different </a:t>
            </a:r>
            <a:r>
              <a:rPr lang="en-US" sz="1300" dirty="0">
                <a:solidFill>
                  <a:schemeClr val="tx1"/>
                </a:solidFill>
                <a:latin typeface="Arial" panose="020B0604020202020204" pitchFamily="34" charset="0"/>
                <a:cs typeface="Arial" panose="020B0604020202020204" pitchFamily="34" charset="0"/>
              </a:rPr>
              <a:t>groups of these indigenous people had various names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for </a:t>
            </a:r>
            <a:r>
              <a:rPr lang="en-US" sz="1300" dirty="0">
                <a:solidFill>
                  <a:schemeClr val="tx1"/>
                </a:solidFill>
                <a:latin typeface="Arial" panose="020B0604020202020204" pitchFamily="34" charset="0"/>
                <a:cs typeface="Arial" panose="020B0604020202020204" pitchFamily="34" charset="0"/>
              </a:rPr>
              <a:t>this animal, </a:t>
            </a:r>
            <a:r>
              <a:rPr lang="en-US" sz="1300" dirty="0" smtClean="0">
                <a:solidFill>
                  <a:schemeClr val="tx1"/>
                </a:solidFill>
                <a:latin typeface="Arial" panose="020B0604020202020204" pitchFamily="34" charset="0"/>
                <a:cs typeface="Arial" panose="020B0604020202020204" pitchFamily="34" charset="0"/>
              </a:rPr>
              <a:t>such </a:t>
            </a:r>
            <a:r>
              <a:rPr lang="en-US" sz="1300" dirty="0">
                <a:solidFill>
                  <a:schemeClr val="tx1"/>
                </a:solidFill>
                <a:latin typeface="Arial" panose="020B0604020202020204" pitchFamily="34" charset="0"/>
                <a:cs typeface="Arial" panose="020B0604020202020204" pitchFamily="34" charset="0"/>
              </a:rPr>
              <a:t>as </a:t>
            </a:r>
            <a:r>
              <a:rPr lang="en-US" sz="1300" dirty="0" err="1">
                <a:solidFill>
                  <a:schemeClr val="tx1"/>
                </a:solidFill>
                <a:latin typeface="Arial" panose="020B0604020202020204" pitchFamily="34" charset="0"/>
                <a:cs typeface="Arial" panose="020B0604020202020204" pitchFamily="34" charset="0"/>
              </a:rPr>
              <a:t>dulawarrung</a:t>
            </a:r>
            <a:r>
              <a:rPr lang="en-US" sz="1300" dirty="0">
                <a:solidFill>
                  <a:schemeClr val="tx1"/>
                </a:solidFill>
                <a:latin typeface="Arial" panose="020B0604020202020204" pitchFamily="34" charset="0"/>
                <a:cs typeface="Arial" panose="020B0604020202020204" pitchFamily="34" charset="0"/>
              </a:rPr>
              <a:t>. But the British arrivals were not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satisfied </a:t>
            </a:r>
            <a:r>
              <a:rPr lang="en-US" sz="1300" dirty="0">
                <a:solidFill>
                  <a:schemeClr val="tx1"/>
                </a:solidFill>
                <a:latin typeface="Arial" panose="020B0604020202020204" pitchFamily="34" charset="0"/>
                <a:cs typeface="Arial" panose="020B0604020202020204" pitchFamily="34" charset="0"/>
              </a:rPr>
              <a:t>with just giving </a:t>
            </a:r>
            <a:r>
              <a:rPr lang="en-US" sz="1300" dirty="0" smtClean="0">
                <a:solidFill>
                  <a:schemeClr val="tx1"/>
                </a:solidFill>
                <a:latin typeface="Arial" panose="020B0604020202020204" pitchFamily="34" charset="0"/>
                <a:cs typeface="Arial" panose="020B0604020202020204" pitchFamily="34" charset="0"/>
              </a:rPr>
              <a:t>the </a:t>
            </a:r>
            <a:r>
              <a:rPr lang="en-US" sz="1300" dirty="0">
                <a:solidFill>
                  <a:schemeClr val="tx1"/>
                </a:solidFill>
                <a:latin typeface="Arial" panose="020B0604020202020204" pitchFamily="34" charset="0"/>
                <a:cs typeface="Arial" panose="020B0604020202020204" pitchFamily="34" charset="0"/>
              </a:rPr>
              <a:t>animal a name. They wanted to classify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it </a:t>
            </a:r>
            <a:r>
              <a:rPr lang="en-US" sz="1300" dirty="0">
                <a:solidFill>
                  <a:schemeClr val="tx1"/>
                </a:solidFill>
                <a:latin typeface="Arial" panose="020B0604020202020204" pitchFamily="34" charset="0"/>
                <a:cs typeface="Arial" panose="020B0604020202020204" pitchFamily="34" charset="0"/>
              </a:rPr>
              <a:t>- to decide which group of animals </a:t>
            </a:r>
            <a:r>
              <a:rPr lang="en-US" sz="1300" dirty="0" smtClean="0">
                <a:solidFill>
                  <a:schemeClr val="tx1"/>
                </a:solidFill>
                <a:latin typeface="Arial" panose="020B0604020202020204" pitchFamily="34" charset="0"/>
                <a:cs typeface="Arial" panose="020B0604020202020204" pitchFamily="34" charset="0"/>
              </a:rPr>
              <a:t>it </a:t>
            </a:r>
            <a:r>
              <a:rPr lang="en-US" sz="1300" dirty="0">
                <a:solidFill>
                  <a:schemeClr val="tx1"/>
                </a:solidFill>
                <a:latin typeface="Arial" panose="020B0604020202020204" pitchFamily="34" charset="0"/>
                <a:cs typeface="Arial" panose="020B0604020202020204" pitchFamily="34" charset="0"/>
              </a:rPr>
              <a:t>belonged in.</a:t>
            </a:r>
          </a:p>
          <a:p>
            <a:r>
              <a:rPr lang="en-US" sz="1300" dirty="0">
                <a:solidFill>
                  <a:schemeClr val="tx1"/>
                </a:solidFill>
                <a:latin typeface="Arial" panose="020B0604020202020204" pitchFamily="34" charset="0"/>
                <a:cs typeface="Arial" panose="020B0604020202020204" pitchFamily="34" charset="0"/>
              </a:rPr>
              <a:t>And this was where the problem began. The animal had a beak and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webbed </a:t>
            </a:r>
            <a:r>
              <a:rPr lang="en-US" sz="1300" dirty="0">
                <a:solidFill>
                  <a:schemeClr val="tx1"/>
                </a:solidFill>
                <a:latin typeface="Arial" panose="020B0604020202020204" pitchFamily="34" charset="0"/>
                <a:cs typeface="Arial" panose="020B0604020202020204" pitchFamily="34" charset="0"/>
              </a:rPr>
              <a:t>feet, </a:t>
            </a:r>
            <a:r>
              <a:rPr lang="en-US" sz="1300" dirty="0" smtClean="0">
                <a:solidFill>
                  <a:schemeClr val="tx1"/>
                </a:solidFill>
                <a:latin typeface="Arial" panose="020B0604020202020204" pitchFamily="34" charset="0"/>
                <a:cs typeface="Arial" panose="020B0604020202020204" pitchFamily="34" charset="0"/>
              </a:rPr>
              <a:t>like </a:t>
            </a:r>
            <a:r>
              <a:rPr lang="en-US" sz="1300" dirty="0">
                <a:solidFill>
                  <a:schemeClr val="tx1"/>
                </a:solidFill>
                <a:latin typeface="Arial" panose="020B0604020202020204" pitchFamily="34" charset="0"/>
                <a:cs typeface="Arial" panose="020B0604020202020204" pitchFamily="34" charset="0"/>
              </a:rPr>
              <a:t>a duck. It had fur, like a mole. No-one knew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whether </a:t>
            </a:r>
            <a:r>
              <a:rPr lang="en-US" sz="1300" dirty="0">
                <a:solidFill>
                  <a:schemeClr val="tx1"/>
                </a:solidFill>
                <a:latin typeface="Arial" panose="020B0604020202020204" pitchFamily="34" charset="0"/>
                <a:cs typeface="Arial" panose="020B0604020202020204" pitchFamily="34" charset="0"/>
              </a:rPr>
              <a:t>it laid eggs or gave birth </a:t>
            </a:r>
            <a:r>
              <a:rPr lang="en-US" sz="1300" dirty="0" smtClean="0">
                <a:solidFill>
                  <a:schemeClr val="tx1"/>
                </a:solidFill>
                <a:latin typeface="Arial" panose="020B0604020202020204" pitchFamily="34" charset="0"/>
                <a:cs typeface="Arial" panose="020B0604020202020204" pitchFamily="34" charset="0"/>
              </a:rPr>
              <a:t>to </a:t>
            </a:r>
            <a:r>
              <a:rPr lang="en-US" sz="1300" dirty="0">
                <a:solidFill>
                  <a:schemeClr val="tx1"/>
                </a:solidFill>
                <a:latin typeface="Arial" panose="020B0604020202020204" pitchFamily="34" charset="0"/>
                <a:cs typeface="Arial" panose="020B0604020202020204" pitchFamily="34" charset="0"/>
              </a:rPr>
              <a:t>live young. So was it a bird?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Was </a:t>
            </a:r>
            <a:r>
              <a:rPr lang="en-US" sz="1300" dirty="0">
                <a:solidFill>
                  <a:schemeClr val="tx1"/>
                </a:solidFill>
                <a:latin typeface="Arial" panose="020B0604020202020204" pitchFamily="34" charset="0"/>
                <a:cs typeface="Arial" panose="020B0604020202020204" pitchFamily="34" charset="0"/>
              </a:rPr>
              <a:t>it a mammal? No-one could decide.</a:t>
            </a:r>
          </a:p>
          <a:p>
            <a:r>
              <a:rPr lang="en-US" sz="1300" dirty="0">
                <a:solidFill>
                  <a:schemeClr val="tx1"/>
                </a:solidFill>
                <a:latin typeface="Arial" panose="020B0604020202020204" pitchFamily="34" charset="0"/>
                <a:cs typeface="Arial" panose="020B0604020202020204" pitchFamily="34" charset="0"/>
              </a:rPr>
              <a:t>In 1799, a dead specimen of this strange animal was taken to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England</a:t>
            </a:r>
            <a:r>
              <a:rPr lang="en-US" sz="1300" dirty="0">
                <a:solidFill>
                  <a:schemeClr val="tx1"/>
                </a:solidFill>
                <a:latin typeface="Arial" panose="020B0604020202020204" pitchFamily="34" charset="0"/>
                <a:cs typeface="Arial" panose="020B0604020202020204" pitchFamily="34" charset="0"/>
              </a:rPr>
              <a:t>, where it </a:t>
            </a:r>
            <a:r>
              <a:rPr lang="en-US" sz="1300" dirty="0" smtClean="0">
                <a:solidFill>
                  <a:schemeClr val="tx1"/>
                </a:solidFill>
                <a:latin typeface="Arial" panose="020B0604020202020204" pitchFamily="34" charset="0"/>
                <a:cs typeface="Arial" panose="020B0604020202020204" pitchFamily="34" charset="0"/>
              </a:rPr>
              <a:t>was </a:t>
            </a:r>
            <a:r>
              <a:rPr lang="en-US" sz="1300" dirty="0">
                <a:solidFill>
                  <a:schemeClr val="tx1"/>
                </a:solidFill>
                <a:latin typeface="Arial" panose="020B0604020202020204" pitchFamily="34" charset="0"/>
                <a:cs typeface="Arial" panose="020B0604020202020204" pitchFamily="34" charset="0"/>
              </a:rPr>
              <a:t>studied by </a:t>
            </a:r>
            <a:r>
              <a:rPr lang="en-US" sz="1300" dirty="0" err="1">
                <a:solidFill>
                  <a:schemeClr val="tx1"/>
                </a:solidFill>
                <a:latin typeface="Arial" panose="020B0604020202020204" pitchFamily="34" charset="0"/>
                <a:cs typeface="Arial" panose="020B0604020202020204" pitchFamily="34" charset="0"/>
              </a:rPr>
              <a:t>Dr</a:t>
            </a:r>
            <a:r>
              <a:rPr lang="en-US" sz="1300" dirty="0">
                <a:solidFill>
                  <a:schemeClr val="tx1"/>
                </a:solidFill>
                <a:latin typeface="Arial" panose="020B0604020202020204" pitchFamily="34" charset="0"/>
                <a:cs typeface="Arial" panose="020B0604020202020204" pitchFamily="34" charset="0"/>
              </a:rPr>
              <a:t> George Shaw. To begin with,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he </a:t>
            </a:r>
            <a:r>
              <a:rPr lang="en-US" sz="1300" dirty="0">
                <a:solidFill>
                  <a:schemeClr val="tx1"/>
                </a:solidFill>
                <a:latin typeface="Arial" panose="020B0604020202020204" pitchFamily="34" charset="0"/>
                <a:cs typeface="Arial" panose="020B0604020202020204" pitchFamily="34" charset="0"/>
              </a:rPr>
              <a:t>thought it was a hoax. He </a:t>
            </a:r>
            <a:r>
              <a:rPr lang="en-US" sz="1300" dirty="0" smtClean="0">
                <a:solidFill>
                  <a:schemeClr val="tx1"/>
                </a:solidFill>
                <a:latin typeface="Arial" panose="020B0604020202020204" pitchFamily="34" charset="0"/>
                <a:cs typeface="Arial" panose="020B0604020202020204" pitchFamily="34" charset="0"/>
              </a:rPr>
              <a:t>looked </a:t>
            </a:r>
            <a:r>
              <a:rPr lang="en-US" sz="1300" dirty="0">
                <a:solidFill>
                  <a:schemeClr val="tx1"/>
                </a:solidFill>
                <a:latin typeface="Arial" panose="020B0604020202020204" pitchFamily="34" charset="0"/>
                <a:cs typeface="Arial" panose="020B0604020202020204" pitchFamily="34" charset="0"/>
              </a:rPr>
              <a:t>very carefully to see if someone had stitched the beak onto the head, but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no </a:t>
            </a:r>
            <a:r>
              <a:rPr lang="en-US" sz="1300" dirty="0">
                <a:solidFill>
                  <a:schemeClr val="tx1"/>
                </a:solidFill>
                <a:latin typeface="Arial" panose="020B0604020202020204" pitchFamily="34" charset="0"/>
                <a:cs typeface="Arial" panose="020B0604020202020204" pitchFamily="34" charset="0"/>
              </a:rPr>
              <a:t>- it was clearly a genuine part of the animal.</a:t>
            </a:r>
          </a:p>
          <a:p>
            <a:r>
              <a:rPr lang="en-US" sz="1300" dirty="0" err="1">
                <a:solidFill>
                  <a:schemeClr val="tx1"/>
                </a:solidFill>
                <a:latin typeface="Arial" panose="020B0604020202020204" pitchFamily="34" charset="0"/>
                <a:cs typeface="Arial" panose="020B0604020202020204" pitchFamily="34" charset="0"/>
              </a:rPr>
              <a:t>Dr</a:t>
            </a:r>
            <a:r>
              <a:rPr lang="en-US" sz="1300" dirty="0">
                <a:solidFill>
                  <a:schemeClr val="tx1"/>
                </a:solidFill>
                <a:latin typeface="Arial" panose="020B0604020202020204" pitchFamily="34" charset="0"/>
                <a:cs typeface="Arial" panose="020B0604020202020204" pitchFamily="34" charset="0"/>
              </a:rPr>
              <a:t> Shaw gave the animal a Latin name, </a:t>
            </a:r>
            <a:r>
              <a:rPr lang="en-US" sz="1300" i="1" dirty="0">
                <a:solidFill>
                  <a:schemeClr val="tx1"/>
                </a:solidFill>
                <a:latin typeface="Arial" panose="020B0604020202020204" pitchFamily="34" charset="0"/>
                <a:cs typeface="Arial" panose="020B0604020202020204" pitchFamily="34" charset="0"/>
              </a:rPr>
              <a:t>Platypus </a:t>
            </a:r>
            <a:r>
              <a:rPr lang="en-US" sz="1300" i="1" dirty="0" err="1">
                <a:solidFill>
                  <a:schemeClr val="tx1"/>
                </a:solidFill>
                <a:latin typeface="Arial" panose="020B0604020202020204" pitchFamily="34" charset="0"/>
                <a:cs typeface="Arial" panose="020B0604020202020204" pitchFamily="34" charset="0"/>
              </a:rPr>
              <a:t>anatinus</a:t>
            </a:r>
            <a:r>
              <a:rPr lang="en-US" sz="1300" i="1" dirty="0">
                <a:solidFill>
                  <a:schemeClr val="tx1"/>
                </a:solidFill>
                <a:latin typeface="Arial" panose="020B0604020202020204" pitchFamily="34" charset="0"/>
                <a:cs typeface="Arial" panose="020B0604020202020204" pitchFamily="34" charset="0"/>
              </a:rPr>
              <a:t>. </a:t>
            </a:r>
            <a:r>
              <a:rPr lang="en-US" sz="1300" dirty="0">
                <a:solidFill>
                  <a:schemeClr val="tx1"/>
                </a:solidFill>
                <a:latin typeface="Arial" panose="020B0604020202020204" pitchFamily="34" charset="0"/>
                <a:cs typeface="Arial" panose="020B0604020202020204" pitchFamily="34" charset="0"/>
              </a:rPr>
              <a:t>‘Platypus’ means </a:t>
            </a:r>
            <a:r>
              <a:rPr lang="en-US" sz="1300" dirty="0" smtClean="0">
                <a:solidFill>
                  <a:schemeClr val="tx1"/>
                </a:solidFill>
                <a:latin typeface="Arial" panose="020B0604020202020204" pitchFamily="34" charset="0"/>
                <a:cs typeface="Arial" panose="020B0604020202020204" pitchFamily="34" charset="0"/>
              </a:rPr>
              <a:t>‘</a:t>
            </a:r>
            <a:r>
              <a:rPr lang="en-US" sz="1300" dirty="0">
                <a:solidFill>
                  <a:schemeClr val="tx1"/>
                </a:solidFill>
                <a:latin typeface="Arial" panose="020B0604020202020204" pitchFamily="34" charset="0"/>
                <a:cs typeface="Arial" panose="020B0604020202020204" pitchFamily="34" charset="0"/>
              </a:rPr>
              <a:t>flat-footed’ and ‘</a:t>
            </a:r>
            <a:r>
              <a:rPr lang="en-US" sz="1300" dirty="0" err="1">
                <a:solidFill>
                  <a:schemeClr val="tx1"/>
                </a:solidFill>
                <a:latin typeface="Arial" panose="020B0604020202020204" pitchFamily="34" charset="0"/>
                <a:cs typeface="Arial" panose="020B0604020202020204" pitchFamily="34" charset="0"/>
              </a:rPr>
              <a:t>anatinus</a:t>
            </a:r>
            <a:r>
              <a:rPr lang="en-US" sz="1300" dirty="0">
                <a:solidFill>
                  <a:schemeClr val="tx1"/>
                </a:solidFill>
                <a:latin typeface="Arial" panose="020B0604020202020204" pitchFamily="34" charset="0"/>
                <a:cs typeface="Arial" panose="020B0604020202020204" pitchFamily="34" charset="0"/>
              </a:rPr>
              <a:t>’ means Tike a duck’. However, someone then pointed </a:t>
            </a:r>
            <a:r>
              <a:rPr lang="en-US" sz="1300" dirty="0" smtClean="0">
                <a:solidFill>
                  <a:schemeClr val="tx1"/>
                </a:solidFill>
                <a:latin typeface="Arial" panose="020B0604020202020204" pitchFamily="34" charset="0"/>
                <a:cs typeface="Arial" panose="020B0604020202020204" pitchFamily="34" charset="0"/>
              </a:rPr>
              <a:t>out </a:t>
            </a:r>
            <a:r>
              <a:rPr lang="en-US" sz="1300" dirty="0">
                <a:solidFill>
                  <a:schemeClr val="tx1"/>
                </a:solidFill>
                <a:latin typeface="Arial" panose="020B0604020202020204" pitchFamily="34" charset="0"/>
                <a:cs typeface="Arial" panose="020B0604020202020204" pitchFamily="34" charset="0"/>
              </a:rPr>
              <a:t>that the name </a:t>
            </a:r>
            <a:r>
              <a:rPr lang="en-US" sz="1300" i="1" dirty="0">
                <a:solidFill>
                  <a:schemeClr val="tx1"/>
                </a:solidFill>
                <a:latin typeface="Arial" panose="020B0604020202020204" pitchFamily="34" charset="0"/>
                <a:cs typeface="Arial" panose="020B0604020202020204" pitchFamily="34" charset="0"/>
              </a:rPr>
              <a:t>Platypus </a:t>
            </a:r>
            <a:r>
              <a:rPr lang="en-US" sz="1300" dirty="0">
                <a:solidFill>
                  <a:schemeClr val="tx1"/>
                </a:solidFill>
                <a:latin typeface="Arial" panose="020B0604020202020204" pitchFamily="34" charset="0"/>
                <a:cs typeface="Arial" panose="020B0604020202020204" pitchFamily="34" charset="0"/>
              </a:rPr>
              <a:t>had already been taken, and belonged to a species of beetle. So another name was suggested by a German scientist, who gave it the name </a:t>
            </a:r>
            <a:r>
              <a:rPr lang="en-US" sz="1300" i="1" dirty="0" err="1">
                <a:solidFill>
                  <a:schemeClr val="tx1"/>
                </a:solidFill>
                <a:latin typeface="Arial" panose="020B0604020202020204" pitchFamily="34" charset="0"/>
                <a:cs typeface="Arial" panose="020B0604020202020204" pitchFamily="34" charset="0"/>
              </a:rPr>
              <a:t>Ornithorhynchus</a:t>
            </a:r>
            <a:r>
              <a:rPr lang="en-US" sz="1300" i="1" dirty="0">
                <a:solidFill>
                  <a:schemeClr val="tx1"/>
                </a:solidFill>
                <a:latin typeface="Arial" panose="020B0604020202020204" pitchFamily="34" charset="0"/>
                <a:cs typeface="Arial" panose="020B0604020202020204" pitchFamily="34" charset="0"/>
              </a:rPr>
              <a:t> </a:t>
            </a:r>
            <a:r>
              <a:rPr lang="en-US" sz="1300" i="1" dirty="0" err="1">
                <a:solidFill>
                  <a:schemeClr val="tx1"/>
                </a:solidFill>
                <a:latin typeface="Arial" panose="020B0604020202020204" pitchFamily="34" charset="0"/>
                <a:cs typeface="Arial" panose="020B0604020202020204" pitchFamily="34" charset="0"/>
              </a:rPr>
              <a:t>paradoxus</a:t>
            </a:r>
            <a:r>
              <a:rPr lang="en-US" sz="1300" i="1" dirty="0">
                <a:solidFill>
                  <a:schemeClr val="tx1"/>
                </a:solidFill>
                <a:latin typeface="Arial" panose="020B0604020202020204" pitchFamily="34" charset="0"/>
                <a:cs typeface="Arial" panose="020B0604020202020204" pitchFamily="34" charset="0"/>
              </a:rPr>
              <a:t>. </a:t>
            </a:r>
            <a:r>
              <a:rPr lang="en-US" sz="1300" dirty="0">
                <a:solidFill>
                  <a:schemeClr val="tx1"/>
                </a:solidFill>
                <a:latin typeface="Arial" panose="020B0604020202020204" pitchFamily="34" charset="0"/>
                <a:cs typeface="Arial" panose="020B0604020202020204" pitchFamily="34" charset="0"/>
              </a:rPr>
              <a:t>The </a:t>
            </a:r>
            <a:r>
              <a:rPr lang="en-US" sz="1300" dirty="0" smtClean="0">
                <a:solidFill>
                  <a:schemeClr val="tx1"/>
                </a:solidFill>
                <a:latin typeface="Arial" panose="020B0604020202020204" pitchFamily="34" charset="0"/>
                <a:cs typeface="Arial" panose="020B0604020202020204" pitchFamily="34" charset="0"/>
              </a:rPr>
              <a:t>first word </a:t>
            </a:r>
            <a:r>
              <a:rPr lang="en-US" sz="1300" dirty="0">
                <a:solidFill>
                  <a:schemeClr val="tx1"/>
                </a:solidFill>
                <a:latin typeface="Arial" panose="020B0604020202020204" pitchFamily="34" charset="0"/>
                <a:cs typeface="Arial" panose="020B0604020202020204" pitchFamily="34" charset="0"/>
              </a:rPr>
              <a:t>means ‘nose like a bird’ and the second means ‘puzzling’. This is the Latin name that is used for the animal today.</a:t>
            </a:r>
          </a:p>
          <a:p>
            <a:r>
              <a:rPr lang="en-US" sz="1300" dirty="0">
                <a:solidFill>
                  <a:schemeClr val="tx1"/>
                </a:solidFill>
                <a:latin typeface="Arial" panose="020B0604020202020204" pitchFamily="34" charset="0"/>
                <a:cs typeface="Arial" panose="020B0604020202020204" pitchFamily="34" charset="0"/>
              </a:rPr>
              <a:t>Although the Latin name </a:t>
            </a:r>
            <a:r>
              <a:rPr lang="en-US" sz="1300" i="1" dirty="0">
                <a:solidFill>
                  <a:schemeClr val="tx1"/>
                </a:solidFill>
                <a:latin typeface="Arial" panose="020B0604020202020204" pitchFamily="34" charset="0"/>
                <a:cs typeface="Arial" panose="020B0604020202020204" pitchFamily="34" charset="0"/>
              </a:rPr>
              <a:t>Platypus </a:t>
            </a:r>
            <a:r>
              <a:rPr lang="en-US" sz="1300" dirty="0">
                <a:solidFill>
                  <a:schemeClr val="tx1"/>
                </a:solidFill>
                <a:latin typeface="Arial" panose="020B0604020202020204" pitchFamily="34" charset="0"/>
                <a:cs typeface="Arial" panose="020B0604020202020204" pitchFamily="34" charset="0"/>
              </a:rPr>
              <a:t>could not be used, people still called the animal a platypus. In the following years, proof was found that platypuses lay eggs, rather than giving birth to live young. However, they feed their young on milk, which is a characteristic feature of mammals. Scientists eventually decided to classify the platypus as a mammal, despite its odd beak and the fact that it lays eggs. It was put into a new group of mammals, called </a:t>
            </a:r>
            <a:r>
              <a:rPr lang="en-US" sz="1300" dirty="0" err="1">
                <a:solidFill>
                  <a:schemeClr val="tx1"/>
                </a:solidFill>
                <a:latin typeface="Arial" panose="020B0604020202020204" pitchFamily="34" charset="0"/>
                <a:cs typeface="Arial" panose="020B0604020202020204" pitchFamily="34" charset="0"/>
              </a:rPr>
              <a:t>monotremes</a:t>
            </a:r>
            <a:r>
              <a:rPr lang="en-US" sz="1300" dirty="0">
                <a:solidFill>
                  <a:schemeClr val="tx1"/>
                </a:solidFill>
                <a:latin typeface="Arial" panose="020B0604020202020204" pitchFamily="34" charset="0"/>
                <a:cs typeface="Arial" panose="020B0604020202020204" pitchFamily="34" charset="0"/>
              </a:rPr>
              <a:t>, which also includes the echidnas (spiny anteaters).</a:t>
            </a:r>
            <a:endParaRPr lang="en-GB" sz="1300" dirty="0">
              <a:solidFill>
                <a:schemeClr val="tx1"/>
              </a:solidFill>
              <a:latin typeface="Arial" panose="020B0604020202020204" pitchFamily="34" charset="0"/>
              <a:cs typeface="Arial" panose="020B0604020202020204" pitchFamily="34" charset="0"/>
            </a:endParaRPr>
          </a:p>
        </p:txBody>
      </p:sp>
      <p:sp>
        <p:nvSpPr>
          <p:cNvPr id="3" name="Rectangle 2"/>
          <p:cNvSpPr/>
          <p:nvPr/>
        </p:nvSpPr>
        <p:spPr>
          <a:xfrm>
            <a:off x="5436097" y="3501008"/>
            <a:ext cx="3384376" cy="523220"/>
          </a:xfrm>
          <a:prstGeom prst="rect">
            <a:avLst/>
          </a:prstGeom>
        </p:spPr>
        <p:txBody>
          <a:bodyPr wrap="square">
            <a:spAutoFit/>
          </a:bodyPr>
          <a:lstStyle/>
          <a:p>
            <a:pPr indent="271463">
              <a:buClr>
                <a:srgbClr val="C00000"/>
              </a:buClr>
              <a:buSzPct val="80000"/>
              <a:buFont typeface="Arial" panose="020B0604020202020204" pitchFamily="34" charset="0"/>
              <a:buChar char="▲"/>
            </a:pPr>
            <a:r>
              <a:rPr lang="en-US" sz="1400" b="1" dirty="0"/>
              <a:t>Figure 1.1 </a:t>
            </a:r>
            <a:r>
              <a:rPr lang="en-US" sz="1400" b="1" dirty="0" smtClean="0"/>
              <a:t>- </a:t>
            </a:r>
            <a:r>
              <a:rPr lang="en-US" sz="1400" dirty="0" smtClean="0"/>
              <a:t>The </a:t>
            </a:r>
            <a:r>
              <a:rPr lang="en-US" sz="1400" dirty="0"/>
              <a:t>platypus is superbly adapted for hunting prey in water.</a:t>
            </a:r>
            <a:endParaRPr lang="en-GB" sz="1400" dirty="0"/>
          </a:p>
        </p:txBody>
      </p:sp>
      <p:pic>
        <p:nvPicPr>
          <p:cNvPr id="1026" name="Picture 2" descr="Image result for platypu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436096" y="1178712"/>
            <a:ext cx="3456384" cy="2324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274563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1.1 - Characteristics of Living Things</a:t>
            </a:r>
            <a:endParaRPr lang="en-US" sz="3600" dirty="0"/>
          </a:p>
        </p:txBody>
      </p:sp>
      <p:sp>
        <p:nvSpPr>
          <p:cNvPr id="34" name="Rectangle 33"/>
          <p:cNvSpPr/>
          <p:nvPr/>
        </p:nvSpPr>
        <p:spPr>
          <a:xfrm>
            <a:off x="165109" y="1124744"/>
            <a:ext cx="8727371" cy="2139047"/>
          </a:xfrm>
          <a:prstGeom prst="rect">
            <a:avLst/>
          </a:prstGeom>
        </p:spPr>
        <p:txBody>
          <a:bodyPr wrap="square">
            <a:spAutoFit/>
          </a:bodyPr>
          <a:lstStyle/>
          <a:p>
            <a:pPr>
              <a:buClr>
                <a:srgbClr val="C00000"/>
              </a:buClr>
              <a:buSzPct val="80000"/>
            </a:pPr>
            <a:r>
              <a:rPr lang="en-US" sz="1900" b="1" dirty="0">
                <a:solidFill>
                  <a:srgbClr val="C00000"/>
                </a:solidFill>
              </a:rPr>
              <a:t>1.1 </a:t>
            </a:r>
            <a:r>
              <a:rPr lang="en-US" sz="1900" b="1" dirty="0" smtClean="0">
                <a:solidFill>
                  <a:srgbClr val="C00000"/>
                </a:solidFill>
              </a:rPr>
              <a:t>- Characteristics </a:t>
            </a:r>
            <a:r>
              <a:rPr lang="en-US" sz="1900" b="1" dirty="0">
                <a:solidFill>
                  <a:srgbClr val="C00000"/>
                </a:solidFill>
              </a:rPr>
              <a:t>of living things</a:t>
            </a:r>
          </a:p>
          <a:p>
            <a:pPr marL="285750" indent="-285750">
              <a:buClr>
                <a:srgbClr val="C00000"/>
              </a:buClr>
              <a:buSzPct val="80000"/>
              <a:buFont typeface="Arial" panose="020B0604020202020204" pitchFamily="34" charset="0"/>
              <a:buChar char="►"/>
            </a:pPr>
            <a:r>
              <a:rPr lang="en-US" sz="1900" dirty="0"/>
              <a:t>Biology is the study of living things, which are often called organisms. Living organisms have seven features or characteristics which make them different </a:t>
            </a:r>
            <a:r>
              <a:rPr lang="en-US" sz="1900" dirty="0" smtClean="0"/>
              <a:t>from objects </a:t>
            </a:r>
            <a:r>
              <a:rPr lang="en-US" sz="1900" dirty="0"/>
              <a:t>that are not alive (Figure 1.2). </a:t>
            </a:r>
            <a:endParaRPr lang="en-US" sz="1900" dirty="0" smtClean="0"/>
          </a:p>
          <a:p>
            <a:pPr marL="285750" indent="-285750">
              <a:buClr>
                <a:srgbClr val="C00000"/>
              </a:buClr>
              <a:buSzPct val="80000"/>
              <a:buFont typeface="Arial" panose="020B0604020202020204" pitchFamily="34" charset="0"/>
              <a:buChar char="►"/>
            </a:pPr>
            <a:r>
              <a:rPr lang="en-US" sz="1900" dirty="0" smtClean="0"/>
              <a:t>The </a:t>
            </a:r>
            <a:r>
              <a:rPr lang="en-US" sz="1900" dirty="0"/>
              <a:t>definitions of these characteristics are shown in the boxes below and on the opposite page. You should learn these definitions now, but you will find out much more about each of them later in this book.</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a:t>
            </a:r>
            <a:endParaRPr lang="en-GB" sz="960" b="1" dirty="0">
              <a:latin typeface="Arial" panose="020B0604020202020204" pitchFamily="34" charset="0"/>
              <a:cs typeface="Arial" panose="020B0604020202020204" pitchFamily="34" charset="0"/>
            </a:endParaRPr>
          </a:p>
        </p:txBody>
      </p:sp>
      <p:sp>
        <p:nvSpPr>
          <p:cNvPr id="5" name="Round Same Side Corner Rectangle 4"/>
          <p:cNvSpPr/>
          <p:nvPr/>
        </p:nvSpPr>
        <p:spPr>
          <a:xfrm>
            <a:off x="179512" y="3263791"/>
            <a:ext cx="3312368" cy="395400"/>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 - Animals</a:t>
            </a:r>
            <a:endParaRPr lang="en-GB" sz="2000" b="1" dirty="0">
              <a:solidFill>
                <a:schemeClr val="tx1"/>
              </a:solidFill>
              <a:latin typeface="Arial" panose="020B0604020202020204" pitchFamily="34" charset="0"/>
              <a:cs typeface="Arial" panose="020B0604020202020204" pitchFamily="34" charset="0"/>
            </a:endParaRPr>
          </a:p>
        </p:txBody>
      </p:sp>
      <p:sp>
        <p:nvSpPr>
          <p:cNvPr id="6" name="Round Same Side Corner Rectangle 5"/>
          <p:cNvSpPr/>
          <p:nvPr/>
        </p:nvSpPr>
        <p:spPr>
          <a:xfrm flipV="1">
            <a:off x="179512" y="3667660"/>
            <a:ext cx="8640960" cy="2929692"/>
          </a:xfrm>
          <a:prstGeom prst="round2SameRect">
            <a:avLst>
              <a:gd name="adj1" fmla="val 10887"/>
              <a:gd name="adj2" fmla="val 0"/>
            </a:avLst>
          </a:prstGeom>
          <a:solidFill>
            <a:srgbClr val="F5FC9A"/>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p:cNvSpPr txBox="1"/>
          <p:nvPr/>
        </p:nvSpPr>
        <p:spPr>
          <a:xfrm>
            <a:off x="251520" y="3731200"/>
            <a:ext cx="8568952" cy="2723823"/>
          </a:xfrm>
          <a:prstGeom prst="rect">
            <a:avLst/>
          </a:prstGeom>
          <a:noFill/>
        </p:spPr>
        <p:txBody>
          <a:bodyPr wrap="square" rtlCol="0">
            <a:spAutoFit/>
          </a:bodyPr>
          <a:lstStyle/>
          <a:p>
            <a:r>
              <a:rPr lang="en-US" sz="1900" b="1" dirty="0">
                <a:solidFill>
                  <a:srgbClr val="C00000"/>
                </a:solidFill>
              </a:rPr>
              <a:t>movement </a:t>
            </a:r>
            <a:r>
              <a:rPr lang="en-US" sz="1900" dirty="0"/>
              <a:t>- an action by an organism causing </a:t>
            </a:r>
            <a:r>
              <a:rPr lang="en-US" sz="1900" dirty="0" smtClean="0"/>
              <a:t>a change </a:t>
            </a:r>
            <a:r>
              <a:rPr lang="en-US" sz="1900" dirty="0"/>
              <a:t>of position or </a:t>
            </a:r>
            <a:r>
              <a:rPr lang="en-US" sz="1900" dirty="0" smtClean="0"/>
              <a:t>place</a:t>
            </a:r>
          </a:p>
          <a:p>
            <a:r>
              <a:rPr lang="en-US" sz="1900" b="1" dirty="0" smtClean="0">
                <a:solidFill>
                  <a:srgbClr val="C00000"/>
                </a:solidFill>
              </a:rPr>
              <a:t>respiration </a:t>
            </a:r>
            <a:r>
              <a:rPr lang="en-US" sz="1900" dirty="0"/>
              <a:t>- the chemical reactions in cells </a:t>
            </a:r>
            <a:r>
              <a:rPr lang="en-US" sz="1900" dirty="0" smtClean="0"/>
              <a:t>that break </a:t>
            </a:r>
            <a:r>
              <a:rPr lang="en-US" sz="1900" dirty="0"/>
              <a:t>down nutrient molecules and release </a:t>
            </a:r>
            <a:r>
              <a:rPr lang="en-US" sz="1900" dirty="0" smtClean="0"/>
              <a:t>energy</a:t>
            </a:r>
          </a:p>
          <a:p>
            <a:r>
              <a:rPr lang="en-US" sz="1900" b="1" dirty="0" smtClean="0">
                <a:solidFill>
                  <a:srgbClr val="C00000"/>
                </a:solidFill>
              </a:rPr>
              <a:t>sensitivity </a:t>
            </a:r>
            <a:r>
              <a:rPr lang="en-US" sz="1900" dirty="0"/>
              <a:t>- the ability to detect and respond </a:t>
            </a:r>
            <a:r>
              <a:rPr lang="en-US" sz="1900" dirty="0" smtClean="0"/>
              <a:t>to changes </a:t>
            </a:r>
            <a:r>
              <a:rPr lang="en-US" sz="1900" dirty="0"/>
              <a:t>in the environment</a:t>
            </a:r>
          </a:p>
          <a:p>
            <a:r>
              <a:rPr lang="en-US" sz="1900" b="1" dirty="0">
                <a:solidFill>
                  <a:srgbClr val="C00000"/>
                </a:solidFill>
              </a:rPr>
              <a:t>growth </a:t>
            </a:r>
            <a:r>
              <a:rPr lang="en-US" sz="1900" dirty="0"/>
              <a:t>- a permanent increase in size</a:t>
            </a:r>
          </a:p>
          <a:p>
            <a:r>
              <a:rPr lang="en-US" sz="1900" b="1" dirty="0">
                <a:solidFill>
                  <a:srgbClr val="C00000"/>
                </a:solidFill>
              </a:rPr>
              <a:t>reproduction </a:t>
            </a:r>
            <a:r>
              <a:rPr lang="en-US" sz="1900" dirty="0"/>
              <a:t>- the processes that make more of the same kind of organism </a:t>
            </a:r>
            <a:r>
              <a:rPr lang="en-US" sz="1900" b="1" dirty="0">
                <a:solidFill>
                  <a:srgbClr val="C00000"/>
                </a:solidFill>
              </a:rPr>
              <a:t>excretion </a:t>
            </a:r>
            <a:r>
              <a:rPr lang="en-US" sz="1900" dirty="0"/>
              <a:t>- removal from organisms of toxic materials and substances in excess of </a:t>
            </a:r>
            <a:r>
              <a:rPr lang="en-US" sz="1900" b="1" dirty="0">
                <a:solidFill>
                  <a:srgbClr val="C00000"/>
                </a:solidFill>
              </a:rPr>
              <a:t>requirements nutrition </a:t>
            </a:r>
            <a:r>
              <a:rPr lang="en-US" sz="1900" dirty="0"/>
              <a:t>- taking in of materials for energy, growth and development</a:t>
            </a:r>
            <a:endParaRPr lang="en-GB" sz="1900" dirty="0"/>
          </a:p>
        </p:txBody>
      </p:sp>
    </p:spTree>
    <p:extLst>
      <p:ext uri="{BB962C8B-B14F-4D97-AF65-F5344CB8AC3E}">
        <p14:creationId xmlns:p14="http://schemas.microsoft.com/office/powerpoint/2010/main" val="227806036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1.1 - Characteristics of Living Things</a:t>
            </a:r>
            <a:endParaRPr lang="en-US" sz="36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176" t="10668" r="3538" b="2164"/>
          <a:stretch/>
        </p:blipFill>
        <p:spPr>
          <a:xfrm>
            <a:off x="1763688" y="2132856"/>
            <a:ext cx="5688632" cy="3749838"/>
          </a:xfrm>
          <a:prstGeom prst="rect">
            <a:avLst/>
          </a:prstGeom>
        </p:spPr>
      </p:pic>
      <p:sp>
        <p:nvSpPr>
          <p:cNvPr id="3" name="Rectangle 2"/>
          <p:cNvSpPr/>
          <p:nvPr/>
        </p:nvSpPr>
        <p:spPr>
          <a:xfrm>
            <a:off x="164397" y="1052736"/>
            <a:ext cx="2319371" cy="1092607"/>
          </a:xfrm>
          <a:prstGeom prst="rect">
            <a:avLst/>
          </a:prstGeom>
        </p:spPr>
        <p:txBody>
          <a:bodyPr wrap="square">
            <a:spAutoFit/>
          </a:bodyPr>
          <a:lstStyle/>
          <a:p>
            <a:r>
              <a:rPr lang="en-US" sz="1300" b="1" dirty="0">
                <a:solidFill>
                  <a:srgbClr val="C00000"/>
                </a:solidFill>
              </a:rPr>
              <a:t>Growth</a:t>
            </a:r>
            <a:r>
              <a:rPr lang="en-US" sz="1300" dirty="0">
                <a:solidFill>
                  <a:srgbClr val="C00000"/>
                </a:solidFill>
              </a:rPr>
              <a:t> </a:t>
            </a:r>
            <a:r>
              <a:rPr lang="en-US" sz="1300" dirty="0" smtClean="0">
                <a:solidFill>
                  <a:srgbClr val="C00000"/>
                </a:solidFill>
              </a:rPr>
              <a:t>- </a:t>
            </a:r>
            <a:r>
              <a:rPr lang="en-US" sz="1300" dirty="0" smtClean="0"/>
              <a:t>All </a:t>
            </a:r>
            <a:r>
              <a:rPr lang="en-US" sz="1300" dirty="0"/>
              <a:t>organisms begin small and get larger, by the growth of their cells and by adding new cells to their bodies.</a:t>
            </a:r>
            <a:endParaRPr lang="en-GB" sz="1300" dirty="0"/>
          </a:p>
        </p:txBody>
      </p:sp>
      <p:sp>
        <p:nvSpPr>
          <p:cNvPr id="8" name="Rectangle 7"/>
          <p:cNvSpPr/>
          <p:nvPr/>
        </p:nvSpPr>
        <p:spPr>
          <a:xfrm>
            <a:off x="2843808" y="1073825"/>
            <a:ext cx="3456384" cy="892552"/>
          </a:xfrm>
          <a:prstGeom prst="rect">
            <a:avLst/>
          </a:prstGeom>
        </p:spPr>
        <p:txBody>
          <a:bodyPr wrap="square">
            <a:spAutoFit/>
          </a:bodyPr>
          <a:lstStyle/>
          <a:p>
            <a:r>
              <a:rPr lang="en-US" sz="1300" b="1" dirty="0">
                <a:solidFill>
                  <a:srgbClr val="C00000"/>
                </a:solidFill>
              </a:rPr>
              <a:t>Movement</a:t>
            </a:r>
            <a:r>
              <a:rPr lang="en-US" sz="1300" dirty="0">
                <a:solidFill>
                  <a:srgbClr val="C00000"/>
                </a:solidFill>
              </a:rPr>
              <a:t> </a:t>
            </a:r>
            <a:r>
              <a:rPr lang="en-US" sz="1300" dirty="0" smtClean="0">
                <a:solidFill>
                  <a:srgbClr val="C00000"/>
                </a:solidFill>
              </a:rPr>
              <a:t>- </a:t>
            </a:r>
            <a:r>
              <a:rPr lang="en-US" sz="1300" dirty="0" smtClean="0"/>
              <a:t>All </a:t>
            </a:r>
            <a:r>
              <a:rPr lang="en-US" sz="1300" dirty="0"/>
              <a:t>organisms are able to move to some extent. Most animals can move their whole body from place to place, and plants can slowly move parts of themselves.</a:t>
            </a:r>
            <a:endParaRPr lang="en-GB" sz="1300" dirty="0"/>
          </a:p>
        </p:txBody>
      </p:sp>
      <p:sp>
        <p:nvSpPr>
          <p:cNvPr id="9" name="Rectangle 8"/>
          <p:cNvSpPr/>
          <p:nvPr/>
        </p:nvSpPr>
        <p:spPr>
          <a:xfrm>
            <a:off x="6425952" y="1052736"/>
            <a:ext cx="2466528" cy="892552"/>
          </a:xfrm>
          <a:prstGeom prst="rect">
            <a:avLst/>
          </a:prstGeom>
        </p:spPr>
        <p:txBody>
          <a:bodyPr wrap="square">
            <a:spAutoFit/>
          </a:bodyPr>
          <a:lstStyle/>
          <a:p>
            <a:r>
              <a:rPr lang="en-US" sz="1300" b="1" dirty="0">
                <a:solidFill>
                  <a:srgbClr val="C00000"/>
                </a:solidFill>
              </a:rPr>
              <a:t>Sensitivity</a:t>
            </a:r>
            <a:r>
              <a:rPr lang="en-US" sz="1300" dirty="0">
                <a:solidFill>
                  <a:srgbClr val="C00000"/>
                </a:solidFill>
              </a:rPr>
              <a:t> </a:t>
            </a:r>
            <a:r>
              <a:rPr lang="en-US" sz="1300" dirty="0" smtClean="0">
                <a:solidFill>
                  <a:srgbClr val="C00000"/>
                </a:solidFill>
              </a:rPr>
              <a:t>- </a:t>
            </a:r>
            <a:r>
              <a:rPr lang="en-US" sz="1300" dirty="0" smtClean="0"/>
              <a:t>All </a:t>
            </a:r>
            <a:r>
              <a:rPr lang="en-US" sz="1300" dirty="0"/>
              <a:t>organisms pick up information about changes in their environment, and react to the changes.</a:t>
            </a:r>
            <a:endParaRPr lang="en-GB" sz="1300" dirty="0"/>
          </a:p>
        </p:txBody>
      </p:sp>
      <p:sp>
        <p:nvSpPr>
          <p:cNvPr id="11" name="Rectangle 10"/>
          <p:cNvSpPr/>
          <p:nvPr/>
        </p:nvSpPr>
        <p:spPr>
          <a:xfrm>
            <a:off x="185770" y="3645024"/>
            <a:ext cx="1649926" cy="2092881"/>
          </a:xfrm>
          <a:prstGeom prst="rect">
            <a:avLst/>
          </a:prstGeom>
        </p:spPr>
        <p:txBody>
          <a:bodyPr wrap="square">
            <a:spAutoFit/>
          </a:bodyPr>
          <a:lstStyle/>
          <a:p>
            <a:r>
              <a:rPr lang="en-US" sz="1300" b="1" dirty="0">
                <a:solidFill>
                  <a:srgbClr val="C00000"/>
                </a:solidFill>
              </a:rPr>
              <a:t>Excretion</a:t>
            </a:r>
            <a:r>
              <a:rPr lang="en-US" sz="1300" dirty="0"/>
              <a:t> </a:t>
            </a:r>
            <a:r>
              <a:rPr lang="en-US" sz="1300" dirty="0" smtClean="0"/>
              <a:t>- All </a:t>
            </a:r>
            <a:r>
              <a:rPr lang="en-US" sz="1300" dirty="0"/>
              <a:t>organisms produce unwanted or toxic waste products as a result of their metabolic reactions, and these must be removed from the body.</a:t>
            </a:r>
            <a:endParaRPr lang="en-GB" sz="1300" dirty="0"/>
          </a:p>
        </p:txBody>
      </p:sp>
      <p:sp>
        <p:nvSpPr>
          <p:cNvPr id="12" name="Rectangle 11"/>
          <p:cNvSpPr/>
          <p:nvPr/>
        </p:nvSpPr>
        <p:spPr>
          <a:xfrm>
            <a:off x="1115616" y="5976863"/>
            <a:ext cx="3456384" cy="692497"/>
          </a:xfrm>
          <a:prstGeom prst="rect">
            <a:avLst/>
          </a:prstGeom>
        </p:spPr>
        <p:txBody>
          <a:bodyPr wrap="square">
            <a:spAutoFit/>
          </a:bodyPr>
          <a:lstStyle/>
          <a:p>
            <a:r>
              <a:rPr lang="en-US" sz="1300" b="1" dirty="0" smtClean="0">
                <a:solidFill>
                  <a:srgbClr val="C00000"/>
                </a:solidFill>
              </a:rPr>
              <a:t>Reproduction - </a:t>
            </a:r>
            <a:r>
              <a:rPr lang="en-US" sz="1300" dirty="0" smtClean="0"/>
              <a:t>Organisms </a:t>
            </a:r>
            <a:r>
              <a:rPr lang="en-US" sz="1300" dirty="0"/>
              <a:t>are able to make new organisms of the same species as themselves.</a:t>
            </a:r>
            <a:endParaRPr lang="en-GB" sz="1300" dirty="0"/>
          </a:p>
        </p:txBody>
      </p:sp>
      <p:sp>
        <p:nvSpPr>
          <p:cNvPr id="13" name="Rectangle 12"/>
          <p:cNvSpPr/>
          <p:nvPr/>
        </p:nvSpPr>
        <p:spPr>
          <a:xfrm>
            <a:off x="5148064" y="5976863"/>
            <a:ext cx="3563888" cy="692497"/>
          </a:xfrm>
          <a:prstGeom prst="rect">
            <a:avLst/>
          </a:prstGeom>
        </p:spPr>
        <p:txBody>
          <a:bodyPr wrap="square">
            <a:spAutoFit/>
          </a:bodyPr>
          <a:lstStyle/>
          <a:p>
            <a:r>
              <a:rPr lang="en-US" sz="1300" b="1" dirty="0">
                <a:solidFill>
                  <a:srgbClr val="C00000"/>
                </a:solidFill>
              </a:rPr>
              <a:t>Nutrition</a:t>
            </a:r>
            <a:r>
              <a:rPr lang="en-US" sz="1300" dirty="0">
                <a:solidFill>
                  <a:srgbClr val="C00000"/>
                </a:solidFill>
              </a:rPr>
              <a:t> </a:t>
            </a:r>
            <a:r>
              <a:rPr lang="en-US" sz="1300" dirty="0" smtClean="0">
                <a:solidFill>
                  <a:srgbClr val="C00000"/>
                </a:solidFill>
              </a:rPr>
              <a:t>- </a:t>
            </a:r>
            <a:r>
              <a:rPr lang="en-US" sz="1300" dirty="0" smtClean="0"/>
              <a:t>Organisms </a:t>
            </a:r>
            <a:r>
              <a:rPr lang="en-US" sz="1300" dirty="0"/>
              <a:t>take substances from their environment and use them to provide energy or materials to make new cells.</a:t>
            </a:r>
            <a:endParaRPr lang="en-GB" sz="1300" dirty="0"/>
          </a:p>
        </p:txBody>
      </p:sp>
      <p:sp>
        <p:nvSpPr>
          <p:cNvPr id="14" name="Rectangle 13"/>
          <p:cNvSpPr/>
          <p:nvPr/>
        </p:nvSpPr>
        <p:spPr>
          <a:xfrm>
            <a:off x="7524328" y="3765133"/>
            <a:ext cx="1368152" cy="2092881"/>
          </a:xfrm>
          <a:prstGeom prst="rect">
            <a:avLst/>
          </a:prstGeom>
        </p:spPr>
        <p:txBody>
          <a:bodyPr wrap="square">
            <a:spAutoFit/>
          </a:bodyPr>
          <a:lstStyle/>
          <a:p>
            <a:r>
              <a:rPr lang="en-US" sz="1300" b="1" dirty="0">
                <a:solidFill>
                  <a:srgbClr val="C00000"/>
                </a:solidFill>
              </a:rPr>
              <a:t>Respiration</a:t>
            </a:r>
            <a:r>
              <a:rPr lang="en-US" sz="1300" dirty="0">
                <a:solidFill>
                  <a:srgbClr val="C00000"/>
                </a:solidFill>
              </a:rPr>
              <a:t> </a:t>
            </a:r>
            <a:r>
              <a:rPr lang="en-US" sz="1300" dirty="0" smtClean="0">
                <a:solidFill>
                  <a:srgbClr val="C00000"/>
                </a:solidFill>
              </a:rPr>
              <a:t>- </a:t>
            </a:r>
            <a:r>
              <a:rPr lang="en-US" sz="1300" dirty="0" smtClean="0"/>
              <a:t>All </a:t>
            </a:r>
            <a:r>
              <a:rPr lang="en-US" sz="1300" dirty="0"/>
              <a:t>organisms break down glucose and other substances inside their cells, to release energy that they can use.</a:t>
            </a:r>
            <a:endParaRPr lang="en-GB" sz="1300" dirty="0"/>
          </a:p>
        </p:txBody>
      </p:sp>
      <p:cxnSp>
        <p:nvCxnSpPr>
          <p:cNvPr id="16" name="Straight Arrow Connector 15"/>
          <p:cNvCxnSpPr/>
          <p:nvPr/>
        </p:nvCxnSpPr>
        <p:spPr>
          <a:xfrm>
            <a:off x="1835696" y="1966377"/>
            <a:ext cx="1512168" cy="261475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3413614" y="1966377"/>
            <a:ext cx="1158386" cy="38250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9" idx="2"/>
          </p:cNvCxnSpPr>
          <p:nvPr/>
        </p:nvCxnSpPr>
        <p:spPr>
          <a:xfrm flipH="1">
            <a:off x="6012160" y="1945288"/>
            <a:ext cx="1647056" cy="277985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flipV="1">
            <a:off x="6588224" y="4581128"/>
            <a:ext cx="929846" cy="14401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2" idx="0"/>
          </p:cNvCxnSpPr>
          <p:nvPr/>
        </p:nvCxnSpPr>
        <p:spPr>
          <a:xfrm flipV="1">
            <a:off x="2843808" y="4941168"/>
            <a:ext cx="360040" cy="103569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1829438" y="4725144"/>
            <a:ext cx="654330" cy="21602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3" idx="0"/>
          </p:cNvCxnSpPr>
          <p:nvPr/>
        </p:nvCxnSpPr>
        <p:spPr>
          <a:xfrm flipH="1" flipV="1">
            <a:off x="5868144" y="5301208"/>
            <a:ext cx="1061864" cy="67565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7452319" y="2492896"/>
            <a:ext cx="1440161" cy="954107"/>
          </a:xfrm>
          <a:prstGeom prst="rect">
            <a:avLst/>
          </a:prstGeom>
        </p:spPr>
        <p:txBody>
          <a:bodyPr wrap="square">
            <a:spAutoFit/>
          </a:bodyPr>
          <a:lstStyle/>
          <a:p>
            <a:pPr indent="271463">
              <a:buClr>
                <a:srgbClr val="C00000"/>
              </a:buClr>
              <a:buSzPct val="80000"/>
              <a:buFont typeface="Arial" panose="020B0604020202020204" pitchFamily="34" charset="0"/>
              <a:buChar char="◄"/>
            </a:pPr>
            <a:r>
              <a:rPr lang="en-US" sz="1400" b="1" dirty="0"/>
              <a:t>Figure 1.2 </a:t>
            </a:r>
            <a:r>
              <a:rPr lang="en-US" sz="1400" dirty="0" smtClean="0"/>
              <a:t>- Characteristics </a:t>
            </a:r>
            <a:r>
              <a:rPr lang="en-US" sz="1400" dirty="0"/>
              <a:t>of living organisms.</a:t>
            </a:r>
            <a:endParaRPr lang="en-GB" sz="1400" dirty="0"/>
          </a:p>
        </p:txBody>
      </p:sp>
    </p:spTree>
    <p:extLst>
      <p:ext uri="{BB962C8B-B14F-4D97-AF65-F5344CB8AC3E}">
        <p14:creationId xmlns:p14="http://schemas.microsoft.com/office/powerpoint/2010/main" val="2605801679"/>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1.1 - Characteristics of Living Things</a:t>
            </a:r>
            <a:endParaRPr lang="en-US" sz="3600" dirty="0"/>
          </a:p>
        </p:txBody>
      </p:sp>
      <p:sp>
        <p:nvSpPr>
          <p:cNvPr id="34" name="Rectangle 33"/>
          <p:cNvSpPr/>
          <p:nvPr/>
        </p:nvSpPr>
        <p:spPr>
          <a:xfrm>
            <a:off x="165109" y="1124744"/>
            <a:ext cx="8727371" cy="2308324"/>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600" dirty="0" smtClean="0"/>
              <a:t>In </a:t>
            </a:r>
            <a:r>
              <a:rPr lang="en-US" sz="1600" dirty="0"/>
              <a:t>addition to these seven characteristics, living organisms have another feature in common. When we study living organisms under a microscope, we can see that they are all made of cells. These cells all have:</a:t>
            </a:r>
          </a:p>
          <a:p>
            <a:pPr marL="711200" indent="-342900">
              <a:buClr>
                <a:srgbClr val="C00000"/>
              </a:buClr>
              <a:buSzPct val="80000"/>
              <a:buFont typeface="Wingdings" panose="05000000000000000000" pitchFamily="2" charset="2"/>
              <a:buChar char="v"/>
            </a:pPr>
            <a:r>
              <a:rPr lang="en-US" sz="1600" dirty="0" smtClean="0"/>
              <a:t>cytoplasm</a:t>
            </a:r>
            <a:endParaRPr lang="en-US" sz="1600" dirty="0"/>
          </a:p>
          <a:p>
            <a:pPr marL="711200" indent="-342900">
              <a:buClr>
                <a:srgbClr val="C00000"/>
              </a:buClr>
              <a:buSzPct val="80000"/>
              <a:buFont typeface="Wingdings" panose="05000000000000000000" pitchFamily="2" charset="2"/>
              <a:buChar char="v"/>
            </a:pPr>
            <a:r>
              <a:rPr lang="en-US" sz="1600" dirty="0" smtClean="0"/>
              <a:t>a </a:t>
            </a:r>
            <a:r>
              <a:rPr lang="en-US" sz="1600" dirty="0"/>
              <a:t>cell membrane</a:t>
            </a:r>
          </a:p>
          <a:p>
            <a:pPr marL="711200" indent="-342900">
              <a:buClr>
                <a:srgbClr val="C00000"/>
              </a:buClr>
              <a:buSzPct val="80000"/>
              <a:buFont typeface="Wingdings" panose="05000000000000000000" pitchFamily="2" charset="2"/>
              <a:buChar char="v"/>
            </a:pPr>
            <a:r>
              <a:rPr lang="en-US" sz="1600" dirty="0" smtClean="0"/>
              <a:t>a </a:t>
            </a:r>
            <a:r>
              <a:rPr lang="en-US" sz="1600" dirty="0"/>
              <a:t>chemical called DNA, making up their genetic </a:t>
            </a:r>
            <a:r>
              <a:rPr lang="en-US" sz="1600" dirty="0" smtClean="0"/>
              <a:t>material</a:t>
            </a:r>
          </a:p>
          <a:p>
            <a:pPr marL="711200" indent="-342900">
              <a:buClr>
                <a:srgbClr val="C00000"/>
              </a:buClr>
              <a:buSzPct val="80000"/>
              <a:buFont typeface="Wingdings" panose="05000000000000000000" pitchFamily="2" charset="2"/>
              <a:buChar char="v"/>
            </a:pPr>
            <a:r>
              <a:rPr lang="en-US" sz="1600" dirty="0" smtClean="0"/>
              <a:t>ribosomes</a:t>
            </a:r>
            <a:r>
              <a:rPr lang="en-US" sz="1600" dirty="0"/>
              <a:t>, which are used for making proteins inside the </a:t>
            </a:r>
            <a:r>
              <a:rPr lang="en-US" sz="1600" dirty="0" smtClean="0"/>
              <a:t>cell</a:t>
            </a:r>
          </a:p>
          <a:p>
            <a:pPr marL="711200" indent="-342900">
              <a:buClr>
                <a:srgbClr val="C00000"/>
              </a:buClr>
              <a:buSzPct val="80000"/>
              <a:buFont typeface="Wingdings" panose="05000000000000000000" pitchFamily="2" charset="2"/>
              <a:buChar char="v"/>
            </a:pPr>
            <a:r>
              <a:rPr lang="en-US" sz="1600" dirty="0" smtClean="0"/>
              <a:t>enzymes </a:t>
            </a:r>
            <a:r>
              <a:rPr lang="en-US" sz="1600" dirty="0"/>
              <a:t>that are used to help the cell to carry out anaerobic respiration.</a:t>
            </a:r>
          </a:p>
          <a:p>
            <a:pPr marL="285750" indent="-285750">
              <a:buClr>
                <a:srgbClr val="C00000"/>
              </a:buClr>
              <a:buSzPct val="80000"/>
              <a:buFont typeface="Arial" panose="020B0604020202020204" pitchFamily="34" charset="0"/>
              <a:buChar char="►"/>
            </a:pPr>
            <a:r>
              <a:rPr lang="en-US" sz="1600" dirty="0"/>
              <a:t>You can find out more about the structure of cells in Chapter 2.</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a:t>
            </a:r>
            <a:endParaRPr lang="en-GB" sz="960" b="1" dirty="0">
              <a:latin typeface="Arial" panose="020B0604020202020204" pitchFamily="34" charset="0"/>
              <a:cs typeface="Arial" panose="020B0604020202020204" pitchFamily="34" charset="0"/>
            </a:endParaRPr>
          </a:p>
        </p:txBody>
      </p:sp>
      <p:sp>
        <p:nvSpPr>
          <p:cNvPr id="5" name="Round Same Side Corner Rectangle 4"/>
          <p:cNvSpPr/>
          <p:nvPr/>
        </p:nvSpPr>
        <p:spPr>
          <a:xfrm>
            <a:off x="179512" y="3501007"/>
            <a:ext cx="3024336" cy="392845"/>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 - Plants</a:t>
            </a:r>
            <a:endParaRPr lang="en-GB" sz="2000" b="1" dirty="0">
              <a:solidFill>
                <a:schemeClr val="tx1"/>
              </a:solidFill>
              <a:latin typeface="Arial" panose="020B0604020202020204" pitchFamily="34" charset="0"/>
              <a:cs typeface="Arial" panose="020B0604020202020204" pitchFamily="34" charset="0"/>
            </a:endParaRPr>
          </a:p>
        </p:txBody>
      </p:sp>
      <p:sp>
        <p:nvSpPr>
          <p:cNvPr id="6" name="Round Same Side Corner Rectangle 5"/>
          <p:cNvSpPr/>
          <p:nvPr/>
        </p:nvSpPr>
        <p:spPr>
          <a:xfrm flipV="1">
            <a:off x="179512" y="3902322"/>
            <a:ext cx="8640960" cy="2695030"/>
          </a:xfrm>
          <a:prstGeom prst="round2SameRect">
            <a:avLst>
              <a:gd name="adj1" fmla="val 10887"/>
              <a:gd name="adj2" fmla="val 0"/>
            </a:avLst>
          </a:prstGeom>
          <a:solidFill>
            <a:srgbClr val="F5FC9A"/>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p:cNvSpPr txBox="1"/>
          <p:nvPr/>
        </p:nvSpPr>
        <p:spPr>
          <a:xfrm>
            <a:off x="251520" y="3965862"/>
            <a:ext cx="8568952" cy="2631490"/>
          </a:xfrm>
          <a:prstGeom prst="rect">
            <a:avLst/>
          </a:prstGeom>
          <a:noFill/>
        </p:spPr>
        <p:txBody>
          <a:bodyPr wrap="square" rtlCol="0">
            <a:spAutoFit/>
          </a:bodyPr>
          <a:lstStyle/>
          <a:p>
            <a:r>
              <a:rPr lang="en-US" sz="1500" b="1" dirty="0">
                <a:solidFill>
                  <a:srgbClr val="C00000"/>
                </a:solidFill>
              </a:rPr>
              <a:t>movement </a:t>
            </a:r>
            <a:r>
              <a:rPr lang="en-US" sz="1500" dirty="0" smtClean="0"/>
              <a:t>- </a:t>
            </a:r>
            <a:r>
              <a:rPr lang="en-US" sz="1500" dirty="0"/>
              <a:t>an action by an organism or part of an organism causing a change of position or place</a:t>
            </a:r>
          </a:p>
          <a:p>
            <a:r>
              <a:rPr lang="en-US" sz="1500" b="1" dirty="0">
                <a:solidFill>
                  <a:srgbClr val="C00000"/>
                </a:solidFill>
              </a:rPr>
              <a:t>respiration </a:t>
            </a:r>
            <a:r>
              <a:rPr lang="en-US" sz="1500" dirty="0"/>
              <a:t>- the chemical reactions in cells that break down nutrient molecules and release energy for metabolism</a:t>
            </a:r>
          </a:p>
          <a:p>
            <a:r>
              <a:rPr lang="en-US" sz="1500" b="1" dirty="0">
                <a:solidFill>
                  <a:srgbClr val="C00000"/>
                </a:solidFill>
              </a:rPr>
              <a:t>sensitivity</a:t>
            </a:r>
            <a:r>
              <a:rPr lang="en-US" sz="1500" dirty="0">
                <a:solidFill>
                  <a:srgbClr val="C00000"/>
                </a:solidFill>
              </a:rPr>
              <a:t> </a:t>
            </a:r>
            <a:r>
              <a:rPr lang="en-US" sz="1500" dirty="0"/>
              <a:t>- the ability to detect or sense stimuli in the internal or external environment and to make appropriate </a:t>
            </a:r>
            <a:r>
              <a:rPr lang="en-US" sz="1500" dirty="0" smtClean="0"/>
              <a:t>responses</a:t>
            </a:r>
          </a:p>
          <a:p>
            <a:r>
              <a:rPr lang="en-US" sz="1500" b="1" dirty="0" smtClean="0">
                <a:solidFill>
                  <a:srgbClr val="C00000"/>
                </a:solidFill>
              </a:rPr>
              <a:t>growth</a:t>
            </a:r>
            <a:r>
              <a:rPr lang="en-US" sz="1500" dirty="0" smtClean="0">
                <a:solidFill>
                  <a:srgbClr val="C00000"/>
                </a:solidFill>
              </a:rPr>
              <a:t> </a:t>
            </a:r>
            <a:r>
              <a:rPr lang="en-US" sz="1500" dirty="0"/>
              <a:t>- a permanent increase in size and dry mass </a:t>
            </a:r>
            <a:r>
              <a:rPr lang="en-US" sz="1500" dirty="0" smtClean="0"/>
              <a:t>by </a:t>
            </a:r>
            <a:r>
              <a:rPr lang="en-US" sz="1500" dirty="0"/>
              <a:t>an increase in cell number or cell size or both </a:t>
            </a:r>
            <a:endParaRPr lang="en-US" sz="1500" dirty="0" smtClean="0"/>
          </a:p>
          <a:p>
            <a:r>
              <a:rPr lang="en-US" sz="1500" b="1" dirty="0" smtClean="0">
                <a:solidFill>
                  <a:srgbClr val="C00000"/>
                </a:solidFill>
              </a:rPr>
              <a:t>excretion </a:t>
            </a:r>
            <a:r>
              <a:rPr lang="en-US" sz="1500" dirty="0"/>
              <a:t>- removal from organisms of the waste products of metabolism (chemical reactions in cells including respiration), toxic materials and substances in excess of requirements </a:t>
            </a:r>
            <a:endParaRPr lang="en-US" sz="1500" dirty="0" smtClean="0"/>
          </a:p>
          <a:p>
            <a:r>
              <a:rPr lang="en-US" sz="1500" b="1" dirty="0" smtClean="0">
                <a:solidFill>
                  <a:srgbClr val="C00000"/>
                </a:solidFill>
              </a:rPr>
              <a:t>nutrition </a:t>
            </a:r>
            <a:r>
              <a:rPr lang="en-US" sz="1500" dirty="0"/>
              <a:t>- taking in of materials for energy, growth and development; plants require light, carbon dioxide, water and ions; animals need organic compounds and ions and usually need water</a:t>
            </a:r>
            <a:endParaRPr lang="en-GB" sz="1500" dirty="0"/>
          </a:p>
        </p:txBody>
      </p:sp>
    </p:spTree>
    <p:extLst>
      <p:ext uri="{BB962C8B-B14F-4D97-AF65-F5344CB8AC3E}">
        <p14:creationId xmlns:p14="http://schemas.microsoft.com/office/powerpoint/2010/main" val="451891294"/>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1.2 - Classification</a:t>
            </a:r>
            <a:endParaRPr lang="en-US" dirty="0"/>
          </a:p>
        </p:txBody>
      </p:sp>
      <p:sp>
        <p:nvSpPr>
          <p:cNvPr id="34" name="Rectangle 33"/>
          <p:cNvSpPr/>
          <p:nvPr/>
        </p:nvSpPr>
        <p:spPr>
          <a:xfrm>
            <a:off x="165109" y="1124744"/>
            <a:ext cx="8727371" cy="5632311"/>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dirty="0"/>
              <a:t>Classification means putting things into groups. There are many possible ways in which we could group living organisms. For example, we could put all the organisms with legs into one group, and all those without legs into another. Or we could put all red organisms into one group, and all blue ones into another. The first of these ideas would be much more useful to biologists than the second.</a:t>
            </a:r>
          </a:p>
          <a:p>
            <a:pPr marL="285750" indent="-285750">
              <a:buClr>
                <a:srgbClr val="C00000"/>
              </a:buClr>
              <a:buSzPct val="80000"/>
              <a:buFont typeface="Arial" panose="020B0604020202020204" pitchFamily="34" charset="0"/>
              <a:buChar char="►"/>
            </a:pPr>
            <a:r>
              <a:rPr lang="en-US" dirty="0"/>
              <a:t>The main reason for classifying living things is to make it easier to study them. For example, we put humans, dogs, horses and mice into one group (the mammals) because they share certain features (for example, having hair) that are not found in other groups. We think that all mammals share these features because they have all descended from the same ancestor</a:t>
            </a:r>
          </a:p>
          <a:p>
            <a:pPr marL="285750" indent="-285750">
              <a:buClr>
                <a:srgbClr val="C00000"/>
              </a:buClr>
              <a:buSzPct val="80000"/>
              <a:buFont typeface="Arial" panose="020B0604020202020204" pitchFamily="34" charset="0"/>
              <a:buChar char="►"/>
            </a:pPr>
            <a:r>
              <a:rPr lang="en-US" dirty="0"/>
              <a:t>that lived long ago. The ancestor that they all share is called a common ancestor. The common ancestor that gave rise to all the mammals lived more than 200 million years ago.</a:t>
            </a:r>
          </a:p>
          <a:p>
            <a:pPr marL="285750" indent="-285750">
              <a:buClr>
                <a:srgbClr val="C00000"/>
              </a:buClr>
              <a:buSzPct val="80000"/>
              <a:buFont typeface="Arial" panose="020B0604020202020204" pitchFamily="34" charset="0"/>
              <a:buChar char="►"/>
            </a:pPr>
            <a:r>
              <a:rPr lang="en-US" dirty="0"/>
              <a:t>We would therefore expect all mammals to have </a:t>
            </a:r>
            <a:r>
              <a:rPr lang="en-US" dirty="0" smtClean="0"/>
              <a:t/>
            </a:r>
            <a:br>
              <a:rPr lang="en-US" dirty="0" smtClean="0"/>
            </a:br>
            <a:r>
              <a:rPr lang="en-US" dirty="0" smtClean="0"/>
              <a:t>bodies </a:t>
            </a:r>
            <a:r>
              <a:rPr lang="en-US" dirty="0"/>
              <a:t>that have similar structures and that work in </a:t>
            </a:r>
            <a:r>
              <a:rPr lang="en-US" dirty="0" smtClean="0"/>
              <a:t/>
            </a:r>
            <a:br>
              <a:rPr lang="en-US" dirty="0" smtClean="0"/>
            </a:br>
            <a:r>
              <a:rPr lang="en-US" dirty="0" smtClean="0"/>
              <a:t>similar </a:t>
            </a:r>
            <a:r>
              <a:rPr lang="en-US" dirty="0"/>
              <a:t>ways. If we find a new animal that has hair </a:t>
            </a:r>
            <a:r>
              <a:rPr lang="en-US" dirty="0" smtClean="0"/>
              <a:t/>
            </a:r>
            <a:br>
              <a:rPr lang="en-US" dirty="0" smtClean="0"/>
            </a:br>
            <a:r>
              <a:rPr lang="en-US" dirty="0" smtClean="0"/>
              <a:t>and </a:t>
            </a:r>
            <a:r>
              <a:rPr lang="en-US" dirty="0"/>
              <a:t>suckles its young on milk, then we know that it </a:t>
            </a:r>
            <a:r>
              <a:rPr lang="en-US" dirty="0" smtClean="0"/>
              <a:t/>
            </a:r>
            <a:br>
              <a:rPr lang="en-US" dirty="0" smtClean="0"/>
            </a:br>
            <a:r>
              <a:rPr lang="en-US" dirty="0" smtClean="0"/>
              <a:t>belongs </a:t>
            </a:r>
            <a:r>
              <a:rPr lang="en-US" dirty="0"/>
              <a:t>in the mammal group. We will already </a:t>
            </a:r>
            <a:r>
              <a:rPr lang="en-US" dirty="0" smtClean="0"/>
              <a:t/>
            </a:r>
            <a:br>
              <a:rPr lang="en-US" dirty="0" smtClean="0"/>
            </a:br>
            <a:r>
              <a:rPr lang="en-US" dirty="0" smtClean="0"/>
              <a:t>know </a:t>
            </a:r>
            <a:r>
              <a:rPr lang="en-US" dirty="0"/>
              <a:t>a lot about it, even before we have studied it </a:t>
            </a:r>
            <a:r>
              <a:rPr lang="en-US" dirty="0" smtClean="0"/>
              <a:t/>
            </a:r>
            <a:br>
              <a:rPr lang="en-US" dirty="0" smtClean="0"/>
            </a:br>
            <a:r>
              <a:rPr lang="en-US" dirty="0" smtClean="0"/>
              <a:t>at </a:t>
            </a:r>
            <a:r>
              <a:rPr lang="en-US" dirty="0"/>
              <a:t>all.</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a:t>
            </a:r>
            <a:endParaRPr lang="en-GB" sz="960" b="1" dirty="0">
              <a:latin typeface="Arial" panose="020B0604020202020204" pitchFamily="34" charset="0"/>
              <a:cs typeface="Arial" panose="020B0604020202020204" pitchFamily="34" charset="0"/>
            </a:endParaRPr>
          </a:p>
        </p:txBody>
      </p:sp>
      <p:pic>
        <p:nvPicPr>
          <p:cNvPr id="2" name="Picture 2" descr="Image result for plant classific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56373" y="4466653"/>
            <a:ext cx="3136107" cy="2202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8647204"/>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1.2 - Classification</a:t>
            </a:r>
            <a:endParaRPr lang="en-US" dirty="0"/>
          </a:p>
        </p:txBody>
      </p:sp>
      <p:sp>
        <p:nvSpPr>
          <p:cNvPr id="34" name="Rectangle 33"/>
          <p:cNvSpPr/>
          <p:nvPr/>
        </p:nvSpPr>
        <p:spPr>
          <a:xfrm>
            <a:off x="165109" y="1124744"/>
            <a:ext cx="5126971" cy="5324535"/>
          </a:xfrm>
          <a:prstGeom prst="rect">
            <a:avLst/>
          </a:prstGeom>
        </p:spPr>
        <p:txBody>
          <a:bodyPr wrap="square">
            <a:spAutoFit/>
          </a:bodyPr>
          <a:lstStyle/>
          <a:p>
            <a:pPr>
              <a:buClr>
                <a:srgbClr val="C00000"/>
              </a:buClr>
              <a:buSzPct val="80000"/>
            </a:pPr>
            <a:r>
              <a:rPr lang="en-US" sz="2000" b="1" dirty="0">
                <a:solidFill>
                  <a:srgbClr val="C00000"/>
                </a:solidFill>
              </a:rPr>
              <a:t>Using DNA to help with </a:t>
            </a:r>
            <a:r>
              <a:rPr lang="en-US" sz="2000" b="1" dirty="0" smtClean="0">
                <a:solidFill>
                  <a:srgbClr val="C00000"/>
                </a:solidFill>
              </a:rPr>
              <a:t>classification</a:t>
            </a:r>
            <a:endParaRPr lang="en-US" sz="2000" b="1" dirty="0">
              <a:solidFill>
                <a:srgbClr val="C00000"/>
              </a:solidFill>
            </a:endParaRPr>
          </a:p>
          <a:p>
            <a:pPr marL="361950" indent="-361950">
              <a:buClr>
                <a:srgbClr val="C00000"/>
              </a:buClr>
              <a:buSzPct val="80000"/>
              <a:buFont typeface="Arial" panose="020B0604020202020204" pitchFamily="34" charset="0"/>
              <a:buChar char="►"/>
            </a:pPr>
            <a:r>
              <a:rPr lang="en-US" sz="2000" dirty="0"/>
              <a:t>In the past, the only ways that biologists could decide which organisms were most closely related to each other was to study the structure of their bodies. </a:t>
            </a:r>
            <a:endParaRPr lang="en-US" sz="2000" dirty="0" smtClean="0"/>
          </a:p>
          <a:p>
            <a:pPr marL="361950" indent="-361950">
              <a:buClr>
                <a:srgbClr val="C00000"/>
              </a:buClr>
              <a:buSzPct val="80000"/>
              <a:buFont typeface="Arial" panose="020B0604020202020204" pitchFamily="34" charset="0"/>
              <a:buChar char="►"/>
            </a:pPr>
            <a:r>
              <a:rPr lang="en-US" sz="2000" dirty="0" smtClean="0"/>
              <a:t>They </a:t>
            </a:r>
            <a:r>
              <a:rPr lang="en-US" sz="2000" dirty="0"/>
              <a:t>looked carefully at their morphology (the overall form and shape of their bodies, such as whether they had legs or wings) and their anatomy (the detailed body structure, which could be determined by dissection). </a:t>
            </a:r>
            <a:endParaRPr lang="en-US" sz="2000" dirty="0" smtClean="0"/>
          </a:p>
          <a:p>
            <a:pPr marL="361950" indent="-361950">
              <a:buClr>
                <a:srgbClr val="C00000"/>
              </a:buClr>
              <a:buSzPct val="80000"/>
              <a:buFont typeface="Arial" panose="020B0604020202020204" pitchFamily="34" charset="0"/>
              <a:buChar char="►"/>
            </a:pPr>
            <a:r>
              <a:rPr lang="en-US" sz="2000" dirty="0" smtClean="0"/>
              <a:t>We </a:t>
            </a:r>
            <a:r>
              <a:rPr lang="en-US" sz="2000" dirty="0"/>
              <a:t>still use these methods of classification today. But we now have new tools to help to work out evolutionary relationships, and one of the most powerful of these is the study of DNA</a:t>
            </a:r>
            <a:r>
              <a:rPr lang="en-US" sz="2000" dirty="0" smtClean="0"/>
              <a:t>.</a:t>
            </a:r>
            <a:endParaRPr lang="en-US" sz="2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a:t>
            </a:r>
            <a:endParaRPr lang="en-GB" sz="960" b="1" dirty="0">
              <a:latin typeface="Arial" panose="020B0604020202020204" pitchFamily="34" charset="0"/>
              <a:cs typeface="Arial" panose="020B0604020202020204" pitchFamily="34" charset="0"/>
            </a:endParaRPr>
          </a:p>
        </p:txBody>
      </p:sp>
      <p:pic>
        <p:nvPicPr>
          <p:cNvPr id="7172" name="Picture 4" descr="Image result for dna base pairs in animal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292080" y="1115513"/>
            <a:ext cx="3600400" cy="454573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file"/>
          </p:cNvPr>
          <p:cNvSpPr txBox="1"/>
          <p:nvPr/>
        </p:nvSpPr>
        <p:spPr>
          <a:xfrm>
            <a:off x="5601409" y="6249224"/>
            <a:ext cx="2996461"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DNA and Classification</a:t>
            </a:r>
            <a:endParaRPr lang="en-GB" sz="2000" b="1" dirty="0"/>
          </a:p>
        </p:txBody>
      </p:sp>
    </p:spTree>
    <p:extLst>
      <p:ext uri="{BB962C8B-B14F-4D97-AF65-F5344CB8AC3E}">
        <p14:creationId xmlns:p14="http://schemas.microsoft.com/office/powerpoint/2010/main" val="1983308724"/>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1.2 - Classification</a:t>
            </a:r>
            <a:endParaRPr lang="en-US" dirty="0"/>
          </a:p>
        </p:txBody>
      </p:sp>
      <p:sp>
        <p:nvSpPr>
          <p:cNvPr id="34" name="Rectangle 33"/>
          <p:cNvSpPr/>
          <p:nvPr/>
        </p:nvSpPr>
        <p:spPr>
          <a:xfrm>
            <a:off x="165109" y="1124744"/>
            <a:ext cx="5198979" cy="5632311"/>
          </a:xfrm>
          <a:prstGeom prst="rect">
            <a:avLst/>
          </a:prstGeom>
        </p:spPr>
        <p:txBody>
          <a:bodyPr wrap="square">
            <a:spAutoFit/>
          </a:bodyPr>
          <a:lstStyle/>
          <a:p>
            <a:pPr>
              <a:buClr>
                <a:srgbClr val="C00000"/>
              </a:buClr>
              <a:buSzPct val="80000"/>
            </a:pPr>
            <a:r>
              <a:rPr lang="en-US" b="1" dirty="0">
                <a:solidFill>
                  <a:srgbClr val="C00000"/>
                </a:solidFill>
              </a:rPr>
              <a:t>Using DNA to help with </a:t>
            </a:r>
            <a:r>
              <a:rPr lang="en-US" b="1" dirty="0" smtClean="0">
                <a:solidFill>
                  <a:srgbClr val="C00000"/>
                </a:solidFill>
              </a:rPr>
              <a:t>classification</a:t>
            </a:r>
            <a:endParaRPr lang="en-US" b="1" dirty="0">
              <a:solidFill>
                <a:srgbClr val="C00000"/>
              </a:solidFill>
            </a:endParaRPr>
          </a:p>
          <a:p>
            <a:pPr marL="285750" indent="-285750">
              <a:buClr>
                <a:srgbClr val="C00000"/>
              </a:buClr>
              <a:buSzPct val="80000"/>
              <a:buFont typeface="Arial" panose="020B0604020202020204" pitchFamily="34" charset="0"/>
              <a:buChar char="►"/>
            </a:pPr>
            <a:r>
              <a:rPr lang="en-US" dirty="0" smtClean="0"/>
              <a:t>DNA </a:t>
            </a:r>
            <a:r>
              <a:rPr lang="en-US" dirty="0"/>
              <a:t>is the chemical from which our chromosomes </a:t>
            </a:r>
            <a:r>
              <a:rPr lang="en-US" dirty="0" smtClean="0"/>
              <a:t>are </a:t>
            </a:r>
            <a:r>
              <a:rPr lang="en-US" dirty="0"/>
              <a:t>made. It is the genetic material, passed on from </a:t>
            </a:r>
            <a:r>
              <a:rPr lang="en-US" dirty="0" smtClean="0"/>
              <a:t>one </a:t>
            </a:r>
            <a:r>
              <a:rPr lang="en-US" dirty="0"/>
              <a:t>generation to the next. You can read more about  </a:t>
            </a:r>
            <a:r>
              <a:rPr lang="en-US" dirty="0" smtClean="0"/>
              <a:t>its </a:t>
            </a:r>
            <a:r>
              <a:rPr lang="en-US" dirty="0"/>
              <a:t>structure in Chapter 4, where you will find out that </a:t>
            </a:r>
            <a:r>
              <a:rPr lang="en-US" dirty="0" smtClean="0"/>
              <a:t>each </a:t>
            </a:r>
            <a:r>
              <a:rPr lang="en-US" dirty="0"/>
              <a:t>DNA molecule is made up of strings of smaller  </a:t>
            </a:r>
            <a:r>
              <a:rPr lang="en-US" dirty="0" smtClean="0"/>
              <a:t>molecules</a:t>
            </a:r>
            <a:r>
              <a:rPr lang="en-US" dirty="0"/>
              <a:t>, containing four different bases. These  </a:t>
            </a:r>
            <a:r>
              <a:rPr lang="en-US" dirty="0" smtClean="0"/>
              <a:t>bases</a:t>
            </a:r>
            <a:r>
              <a:rPr lang="en-US" dirty="0"/>
              <a:t>, called A, C, G and T, can be arranged in any </a:t>
            </a:r>
            <a:r>
              <a:rPr lang="en-US" dirty="0" smtClean="0"/>
              <a:t>order</a:t>
            </a:r>
            <a:r>
              <a:rPr lang="en-US" dirty="0"/>
              <a:t>. </a:t>
            </a:r>
            <a:endParaRPr lang="en-US" dirty="0" smtClean="0"/>
          </a:p>
          <a:p>
            <a:pPr marL="285750" indent="-285750">
              <a:buClr>
                <a:srgbClr val="C00000"/>
              </a:buClr>
              <a:buSzPct val="80000"/>
              <a:buFont typeface="Arial" panose="020B0604020202020204" pitchFamily="34" charset="0"/>
              <a:buChar char="►"/>
            </a:pPr>
            <a:r>
              <a:rPr lang="en-US" dirty="0" smtClean="0"/>
              <a:t>Biologists </a:t>
            </a:r>
            <a:r>
              <a:rPr lang="en-US" dirty="0"/>
              <a:t>can compare the sequences of </a:t>
            </a:r>
            <a:r>
              <a:rPr lang="en-IE" dirty="0" smtClean="0"/>
              <a:t/>
            </a:r>
            <a:br>
              <a:rPr lang="en-IE" dirty="0" smtClean="0"/>
            </a:br>
            <a:r>
              <a:rPr lang="en-US" dirty="0"/>
              <a:t>bases in the DNA of organisms from two different species. The more similar the base sequences, the more closely related the species are to one another. They have a more recent common ancestor than species that have DNA base sequences that are less similar. </a:t>
            </a:r>
            <a:endParaRPr lang="en-US" dirty="0" smtClean="0"/>
          </a:p>
          <a:p>
            <a:pPr marL="285750" indent="-285750">
              <a:buClr>
                <a:srgbClr val="C00000"/>
              </a:buClr>
              <a:buSzPct val="80000"/>
              <a:buFont typeface="Arial" panose="020B0604020202020204" pitchFamily="34" charset="0"/>
              <a:buChar char="►"/>
            </a:pPr>
            <a:r>
              <a:rPr lang="en-US" dirty="0" smtClean="0"/>
              <a:t>The </a:t>
            </a:r>
            <a:r>
              <a:rPr lang="en-US" dirty="0"/>
              <a:t>similarities in sequences of amino acids in proteins can be used in the same way.</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a:t>
            </a:r>
            <a:endParaRPr lang="en-GB" sz="960" b="1" dirty="0">
              <a:latin typeface="Arial" panose="020B0604020202020204" pitchFamily="34" charset="0"/>
              <a:cs typeface="Arial" panose="020B0604020202020204" pitchFamily="34" charset="0"/>
            </a:endParaRPr>
          </a:p>
        </p:txBody>
      </p:sp>
      <p:pic>
        <p:nvPicPr>
          <p:cNvPr id="6" name="Picture 4" descr="Image result for dna base pairs in animal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64088" y="1115514"/>
            <a:ext cx="3528392" cy="44548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file"/>
          </p:cNvPr>
          <p:cNvSpPr txBox="1"/>
          <p:nvPr/>
        </p:nvSpPr>
        <p:spPr>
          <a:xfrm>
            <a:off x="5601409" y="6249224"/>
            <a:ext cx="2996461"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DNA and Classification</a:t>
            </a:r>
            <a:endParaRPr lang="en-GB" sz="2000" b="1" dirty="0"/>
          </a:p>
        </p:txBody>
      </p:sp>
    </p:spTree>
    <p:extLst>
      <p:ext uri="{BB962C8B-B14F-4D97-AF65-F5344CB8AC3E}">
        <p14:creationId xmlns:p14="http://schemas.microsoft.com/office/powerpoint/2010/main" val="759686307"/>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1.2 - Classification</a:t>
            </a:r>
            <a:endParaRPr lang="en-US" dirty="0"/>
          </a:p>
        </p:txBody>
      </p:sp>
      <p:sp>
        <p:nvSpPr>
          <p:cNvPr id="34" name="Rectangle 33"/>
          <p:cNvSpPr/>
          <p:nvPr/>
        </p:nvSpPr>
        <p:spPr>
          <a:xfrm>
            <a:off x="165109" y="1124744"/>
            <a:ext cx="5415003" cy="5632311"/>
          </a:xfrm>
          <a:prstGeom prst="rect">
            <a:avLst/>
          </a:prstGeom>
        </p:spPr>
        <p:txBody>
          <a:bodyPr wrap="square">
            <a:spAutoFit/>
          </a:bodyPr>
          <a:lstStyle/>
          <a:p>
            <a:pPr>
              <a:buClr>
                <a:srgbClr val="C00000"/>
              </a:buClr>
              <a:buSzPct val="80000"/>
            </a:pPr>
            <a:r>
              <a:rPr lang="en-US" sz="2000" b="1" dirty="0" smtClean="0">
                <a:solidFill>
                  <a:srgbClr val="C00000"/>
                </a:solidFill>
              </a:rPr>
              <a:t>The </a:t>
            </a:r>
            <a:r>
              <a:rPr lang="en-US" sz="2000" b="1" dirty="0">
                <a:solidFill>
                  <a:srgbClr val="C00000"/>
                </a:solidFill>
              </a:rPr>
              <a:t>classification system</a:t>
            </a:r>
          </a:p>
          <a:p>
            <a:pPr marL="361950" indent="-361950">
              <a:buClr>
                <a:srgbClr val="C00000"/>
              </a:buClr>
              <a:buSzPct val="80000"/>
              <a:buFont typeface="Arial" panose="020B0604020202020204" pitchFamily="34" charset="0"/>
              <a:buChar char="►"/>
            </a:pPr>
            <a:r>
              <a:rPr lang="en-US" sz="2000" dirty="0"/>
              <a:t>The first person to try to classify organisms in a scientific way was a Swedish naturalist called Linnaeus. He introduced his system of classification in 1735.</a:t>
            </a:r>
          </a:p>
          <a:p>
            <a:pPr marL="361950" indent="-361950">
              <a:buClr>
                <a:srgbClr val="C00000"/>
              </a:buClr>
              <a:buSzPct val="80000"/>
              <a:buFont typeface="Arial" panose="020B0604020202020204" pitchFamily="34" charset="0"/>
              <a:buChar char="►"/>
            </a:pPr>
            <a:r>
              <a:rPr lang="en-US" sz="2000" dirty="0"/>
              <a:t>He divided all the different kinds of living things into groups called species. He recognised 12 000 different species. Linnaeus’s species were groups of organisms that shared the same appearance and behaviour. We still use this system today. </a:t>
            </a:r>
            <a:endParaRPr lang="en-US" sz="2000" dirty="0" smtClean="0"/>
          </a:p>
          <a:p>
            <a:pPr marL="361950" indent="-361950">
              <a:buClr>
                <a:srgbClr val="C00000"/>
              </a:buClr>
              <a:buSzPct val="80000"/>
              <a:buFont typeface="Arial" panose="020B0604020202020204" pitchFamily="34" charset="0"/>
              <a:buChar char="►"/>
            </a:pPr>
            <a:r>
              <a:rPr lang="en-US" sz="2000" dirty="0" smtClean="0"/>
              <a:t>Biologists </a:t>
            </a:r>
            <a:r>
              <a:rPr lang="en-US" sz="2000" dirty="0"/>
              <a:t>do not always agree on exactly how to define a species, but usually we say that organisms belong to the same species if they can breed together successfully, and the offspring that </a:t>
            </a:r>
            <a:r>
              <a:rPr lang="en-US" sz="2000" dirty="0" smtClean="0"/>
              <a:t>they produce </a:t>
            </a:r>
            <a:r>
              <a:rPr lang="en-US" sz="2000" dirty="0"/>
              <a:t>can also breed</a:t>
            </a:r>
            <a:r>
              <a:rPr lang="en-US" sz="2000" dirty="0" smtClean="0"/>
              <a:t>.</a:t>
            </a:r>
            <a:endParaRPr lang="en-US" sz="2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lum bright="7000"/>
            <a:extLst>
              <a:ext uri="{28A0092B-C50C-407E-A947-70E740481C1C}">
                <a14:useLocalDpi xmlns:a14="http://schemas.microsoft.com/office/drawing/2010/main" val="0"/>
              </a:ext>
            </a:extLst>
          </a:blip>
          <a:stretch>
            <a:fillRect/>
          </a:stretch>
        </p:blipFill>
        <p:spPr>
          <a:xfrm>
            <a:off x="5580112" y="1124745"/>
            <a:ext cx="3304277" cy="4176464"/>
          </a:xfrm>
          <a:prstGeom prst="rect">
            <a:avLst/>
          </a:prstGeom>
        </p:spPr>
      </p:pic>
      <p:pic>
        <p:nvPicPr>
          <p:cNvPr id="1026" name="Picture 2" descr="Image result for linnaeus classification">
            <a:hlinkClick r:id="rId4" action="ppaction://hlinksldjump"/>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53560"/>
          <a:stretch/>
        </p:blipFill>
        <p:spPr bwMode="auto">
          <a:xfrm>
            <a:off x="5580112" y="5486260"/>
            <a:ext cx="3304277" cy="1111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2890475"/>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1.2 - Classification</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a:t>
            </a:r>
            <a:endParaRPr lang="en-GB" sz="960" b="1" dirty="0">
              <a:latin typeface="Arial" panose="020B0604020202020204" pitchFamily="34" charset="0"/>
              <a:cs typeface="Arial" panose="020B0604020202020204" pitchFamily="34" charset="0"/>
            </a:endParaRPr>
          </a:p>
        </p:txBody>
      </p:sp>
      <p:pic>
        <p:nvPicPr>
          <p:cNvPr id="2050" name="Picture 2" descr="Image result for linnaeus classification"/>
          <p:cNvPicPr>
            <a:picLocks noChangeAspect="1" noChangeArrowheads="1"/>
          </p:cNvPicPr>
          <p:nvPr/>
        </p:nvPicPr>
        <p:blipFill rotWithShape="1">
          <a:blip r:embed="rId3">
            <a:extLst>
              <a:ext uri="{28A0092B-C50C-407E-A947-70E740481C1C}">
                <a14:useLocalDpi xmlns:a14="http://schemas.microsoft.com/office/drawing/2010/main" val="0"/>
              </a:ext>
            </a:extLst>
          </a:blip>
          <a:srcRect b="5400"/>
          <a:stretch/>
        </p:blipFill>
        <p:spPr bwMode="auto">
          <a:xfrm>
            <a:off x="208756" y="1124744"/>
            <a:ext cx="8683724" cy="5562558"/>
          </a:xfrm>
          <a:prstGeom prst="rect">
            <a:avLst/>
          </a:prstGeom>
          <a:noFill/>
          <a:extLst>
            <a:ext uri="{909E8E84-426E-40DD-AFC4-6F175D3DCCD1}">
              <a14:hiddenFill xmlns:a14="http://schemas.microsoft.com/office/drawing/2010/main">
                <a:solidFill>
                  <a:srgbClr val="FFFFFF"/>
                </a:solidFill>
              </a14:hiddenFill>
            </a:ext>
          </a:extLst>
        </p:spPr>
      </p:pic>
      <p:sp>
        <p:nvSpPr>
          <p:cNvPr id="3" name="Action Button: Back or Previous 2">
            <a:hlinkClick r:id="" action="ppaction://hlinkshowjump?jump=lastslideviewed" highlightClick="1"/>
          </p:cNvPr>
          <p:cNvSpPr/>
          <p:nvPr/>
        </p:nvSpPr>
        <p:spPr>
          <a:xfrm>
            <a:off x="208756" y="6021288"/>
            <a:ext cx="690836" cy="66601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83164264"/>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1.2 - Classification</a:t>
            </a:r>
            <a:endParaRPr lang="en-US" dirty="0"/>
          </a:p>
        </p:txBody>
      </p:sp>
      <p:sp>
        <p:nvSpPr>
          <p:cNvPr id="34" name="Rectangle 33"/>
          <p:cNvSpPr/>
          <p:nvPr/>
        </p:nvSpPr>
        <p:spPr>
          <a:xfrm>
            <a:off x="165109" y="1124744"/>
            <a:ext cx="8693622" cy="1846659"/>
          </a:xfrm>
          <a:prstGeom prst="rect">
            <a:avLst/>
          </a:prstGeom>
        </p:spPr>
        <p:txBody>
          <a:bodyPr wrap="square">
            <a:spAutoFit/>
          </a:bodyPr>
          <a:lstStyle/>
          <a:p>
            <a:pPr>
              <a:buClr>
                <a:srgbClr val="C00000"/>
              </a:buClr>
              <a:buSzPct val="80000"/>
            </a:pPr>
            <a:r>
              <a:rPr lang="en-US" sz="1900" b="1" dirty="0" smtClean="0">
                <a:solidFill>
                  <a:srgbClr val="C00000"/>
                </a:solidFill>
              </a:rPr>
              <a:t>The </a:t>
            </a:r>
            <a:r>
              <a:rPr lang="en-US" sz="1900" b="1" dirty="0">
                <a:solidFill>
                  <a:srgbClr val="C00000"/>
                </a:solidFill>
              </a:rPr>
              <a:t>classification system</a:t>
            </a:r>
          </a:p>
          <a:p>
            <a:pPr marL="285750" indent="-285750">
              <a:buClr>
                <a:srgbClr val="C00000"/>
              </a:buClr>
              <a:buSzPct val="80000"/>
              <a:buFont typeface="Arial" panose="020B0604020202020204" pitchFamily="34" charset="0"/>
              <a:buChar char="►"/>
            </a:pPr>
            <a:r>
              <a:rPr lang="en-US" sz="1900" dirty="0" smtClean="0"/>
              <a:t>Species </a:t>
            </a:r>
            <a:r>
              <a:rPr lang="en-US" sz="1900" dirty="0"/>
              <a:t>are grouped into larger groups called genera (singular: genus). Each genus contains several species with similar characteristics (Figure </a:t>
            </a:r>
            <a:r>
              <a:rPr lang="en-US" sz="1900" b="1" dirty="0"/>
              <a:t>1.3</a:t>
            </a:r>
            <a:r>
              <a:rPr lang="en-US" sz="1900" dirty="0"/>
              <a:t>). Several genera are then grouped into a family, families into orders, orders into classes, classes into phyla and finally phyla into kingdoms. Some of the more important groups are described in this chapter</a:t>
            </a:r>
            <a:r>
              <a:rPr lang="en-US" sz="1900" dirty="0" smtClean="0"/>
              <a:t>.</a:t>
            </a:r>
            <a:endParaRPr lang="en-US" sz="19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4520896" y="3061452"/>
            <a:ext cx="4337835" cy="3590504"/>
          </a:xfrm>
          <a:prstGeom prst="rect">
            <a:avLst/>
          </a:prstGeom>
        </p:spPr>
      </p:pic>
      <p:sp>
        <p:nvSpPr>
          <p:cNvPr id="3" name="Rectangle 2"/>
          <p:cNvSpPr/>
          <p:nvPr/>
        </p:nvSpPr>
        <p:spPr>
          <a:xfrm>
            <a:off x="153937" y="2943756"/>
            <a:ext cx="4418063" cy="3893374"/>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900" dirty="0"/>
              <a:t>Figure 1.3 shows five animals that all belong to the mammal order. You can see that they all have hair, which is a characteristic feature of mammals. </a:t>
            </a:r>
            <a:endParaRPr lang="en-US" sz="1900" dirty="0" smtClean="0"/>
          </a:p>
          <a:p>
            <a:pPr marL="285750" indent="-285750">
              <a:buClr>
                <a:srgbClr val="C00000"/>
              </a:buClr>
              <a:buSzPct val="80000"/>
              <a:buFont typeface="Arial" panose="020B0604020202020204" pitchFamily="34" charset="0"/>
              <a:buChar char="►"/>
            </a:pPr>
            <a:r>
              <a:rPr lang="en-US" sz="1900" dirty="0" smtClean="0"/>
              <a:t>The </a:t>
            </a:r>
            <a:r>
              <a:rPr lang="en-US" sz="1900" dirty="0"/>
              <a:t>animals have been classified into two groups - horse-like mammals and dog-like mammals. (What features do you think differ between these two groups?) The horse-like mammals all belong to the genus </a:t>
            </a:r>
            <a:r>
              <a:rPr lang="en-US" sz="1900" i="1" dirty="0" err="1"/>
              <a:t>Equus</a:t>
            </a:r>
            <a:r>
              <a:rPr lang="en-US" sz="1900" dirty="0"/>
              <a:t>. The dog-like ones belong to the genus </a:t>
            </a:r>
            <a:r>
              <a:rPr lang="en-US" sz="1900" i="1" dirty="0" err="1"/>
              <a:t>Canis</a:t>
            </a:r>
            <a:r>
              <a:rPr lang="en-US" sz="1900" dirty="0"/>
              <a:t>.</a:t>
            </a:r>
          </a:p>
        </p:txBody>
      </p:sp>
    </p:spTree>
    <p:extLst>
      <p:ext uri="{BB962C8B-B14F-4D97-AF65-F5344CB8AC3E}">
        <p14:creationId xmlns:p14="http://schemas.microsoft.com/office/powerpoint/2010/main" val="3151117133"/>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1.2 - Classification</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a:t>
            </a:r>
            <a:endParaRPr lang="en-GB" sz="96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8184" y="1196752"/>
            <a:ext cx="2611511" cy="363523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1196752"/>
            <a:ext cx="4316707" cy="3573016"/>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79393" y="4769768"/>
            <a:ext cx="3446773" cy="1872209"/>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28184" y="4797151"/>
            <a:ext cx="2611511" cy="1872209"/>
          </a:xfrm>
          <a:prstGeom prst="rect">
            <a:avLst/>
          </a:prstGeom>
        </p:spPr>
      </p:pic>
      <p:sp>
        <p:nvSpPr>
          <p:cNvPr id="8" name="Rectangle 7"/>
          <p:cNvSpPr/>
          <p:nvPr/>
        </p:nvSpPr>
        <p:spPr>
          <a:xfrm>
            <a:off x="3726166" y="4834797"/>
            <a:ext cx="2502018" cy="1200329"/>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2400" b="1" dirty="0" smtClean="0"/>
              <a:t>Figure 1.3 - </a:t>
            </a:r>
            <a:r>
              <a:rPr lang="en-US" sz="2400" dirty="0" smtClean="0"/>
              <a:t>The </a:t>
            </a:r>
            <a:r>
              <a:rPr lang="en-US" sz="2400" dirty="0"/>
              <a:t>binomial naming system.</a:t>
            </a:r>
            <a:endParaRPr lang="en-GB" sz="2400" dirty="0"/>
          </a:p>
        </p:txBody>
      </p:sp>
    </p:spTree>
    <p:extLst>
      <p:ext uri="{BB962C8B-B14F-4D97-AF65-F5344CB8AC3E}">
        <p14:creationId xmlns:p14="http://schemas.microsoft.com/office/powerpoint/2010/main" val="247453691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1.2 - Classification</a:t>
            </a:r>
            <a:endParaRPr lang="en-US" dirty="0"/>
          </a:p>
        </p:txBody>
      </p:sp>
      <p:sp>
        <p:nvSpPr>
          <p:cNvPr id="34" name="Rectangle 33"/>
          <p:cNvSpPr/>
          <p:nvPr/>
        </p:nvSpPr>
        <p:spPr>
          <a:xfrm>
            <a:off x="165109" y="1124744"/>
            <a:ext cx="8693622" cy="3139321"/>
          </a:xfrm>
          <a:prstGeom prst="rect">
            <a:avLst/>
          </a:prstGeom>
        </p:spPr>
        <p:txBody>
          <a:bodyPr wrap="square">
            <a:spAutoFit/>
          </a:bodyPr>
          <a:lstStyle/>
          <a:p>
            <a:pPr>
              <a:buClr>
                <a:srgbClr val="C00000"/>
              </a:buClr>
              <a:buSzPct val="80000"/>
            </a:pPr>
            <a:r>
              <a:rPr lang="en-US" b="1" dirty="0" smtClean="0">
                <a:solidFill>
                  <a:srgbClr val="C00000"/>
                </a:solidFill>
              </a:rPr>
              <a:t>The </a:t>
            </a:r>
            <a:r>
              <a:rPr lang="en-US" b="1" dirty="0">
                <a:solidFill>
                  <a:srgbClr val="C00000"/>
                </a:solidFill>
              </a:rPr>
              <a:t>binomial naming system</a:t>
            </a:r>
          </a:p>
          <a:p>
            <a:pPr marL="285750" indent="-285750">
              <a:buClr>
                <a:srgbClr val="C00000"/>
              </a:buClr>
              <a:buSzPct val="80000"/>
              <a:buFont typeface="Arial" panose="020B0604020202020204" pitchFamily="34" charset="0"/>
              <a:buChar char="►"/>
            </a:pPr>
            <a:r>
              <a:rPr lang="en-US" dirty="0"/>
              <a:t>Linnaeus gave every species of living organism two names, written in Latin. This is called the binomial system. The first name is the name of the genus the organism belongs to, and always has a capital letter. The second name is the name of its species, and always has a small letter. This two-word name is called a binomial.</a:t>
            </a:r>
          </a:p>
          <a:p>
            <a:pPr marL="285750" indent="-285750">
              <a:buClr>
                <a:srgbClr val="C00000"/>
              </a:buClr>
              <a:buSzPct val="80000"/>
              <a:buFont typeface="Arial" panose="020B0604020202020204" pitchFamily="34" charset="0"/>
              <a:buChar char="►"/>
            </a:pPr>
            <a:r>
              <a:rPr lang="en-US" dirty="0"/>
              <a:t>For example, a wolf belongs to the genus </a:t>
            </a:r>
            <a:r>
              <a:rPr lang="en-US" i="1" dirty="0" err="1"/>
              <a:t>Canis</a:t>
            </a:r>
            <a:r>
              <a:rPr lang="en-US" dirty="0"/>
              <a:t> and the species lupus. Its binomial is </a:t>
            </a:r>
            <a:r>
              <a:rPr lang="en-US" i="1" dirty="0" err="1"/>
              <a:t>Canis</a:t>
            </a:r>
            <a:r>
              <a:rPr lang="en-US" i="1" dirty="0"/>
              <a:t> lupus</a:t>
            </a:r>
            <a:r>
              <a:rPr lang="en-US" dirty="0"/>
              <a:t>.</a:t>
            </a:r>
          </a:p>
          <a:p>
            <a:pPr marL="285750" indent="-285750">
              <a:buClr>
                <a:srgbClr val="C00000"/>
              </a:buClr>
              <a:buSzPct val="80000"/>
              <a:buFont typeface="Arial" panose="020B0604020202020204" pitchFamily="34" charset="0"/>
              <a:buChar char="►"/>
            </a:pPr>
            <a:r>
              <a:rPr lang="en-US" dirty="0"/>
              <a:t>These names are printed in italics. When you write a Latin name, you cannot write in italics, so you should underline it instead. The genus name can be abbreviated like this: </a:t>
            </a:r>
            <a:r>
              <a:rPr lang="en-US" i="1" dirty="0">
                <a:solidFill>
                  <a:srgbClr val="FF0000"/>
                </a:solidFill>
              </a:rPr>
              <a:t>C. lupus</a:t>
            </a:r>
            <a:r>
              <a:rPr lang="en-US" dirty="0"/>
              <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a:t>
            </a:r>
            <a:endParaRPr lang="en-GB" sz="960" b="1" dirty="0">
              <a:latin typeface="Arial" panose="020B0604020202020204" pitchFamily="34" charset="0"/>
              <a:cs typeface="Arial" panose="020B0604020202020204" pitchFamily="34" charset="0"/>
            </a:endParaRPr>
          </a:p>
        </p:txBody>
      </p:sp>
      <p:sp>
        <p:nvSpPr>
          <p:cNvPr id="7" name="Round Same Side Corner Rectangle 6"/>
          <p:cNvSpPr/>
          <p:nvPr/>
        </p:nvSpPr>
        <p:spPr>
          <a:xfrm>
            <a:off x="165109" y="4293096"/>
            <a:ext cx="2088232" cy="382675"/>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8" name="Round Same Side Corner Rectangle 7"/>
          <p:cNvSpPr/>
          <p:nvPr/>
        </p:nvSpPr>
        <p:spPr>
          <a:xfrm flipV="1">
            <a:off x="165108" y="4684239"/>
            <a:ext cx="4262875" cy="1950610"/>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p:cNvSpPr txBox="1"/>
          <p:nvPr/>
        </p:nvSpPr>
        <p:spPr>
          <a:xfrm>
            <a:off x="237116" y="4747780"/>
            <a:ext cx="4158519" cy="1717393"/>
          </a:xfrm>
          <a:prstGeom prst="rect">
            <a:avLst/>
          </a:prstGeom>
          <a:noFill/>
        </p:spPr>
        <p:txBody>
          <a:bodyPr wrap="square" rtlCol="0">
            <a:spAutoFit/>
          </a:bodyPr>
          <a:lstStyle/>
          <a:p>
            <a:r>
              <a:rPr lang="en-US" sz="1760" b="1" dirty="0">
                <a:solidFill>
                  <a:srgbClr val="C00000"/>
                </a:solidFill>
              </a:rPr>
              <a:t>species</a:t>
            </a:r>
            <a:r>
              <a:rPr lang="en-US" sz="1760" dirty="0">
                <a:solidFill>
                  <a:srgbClr val="C00000"/>
                </a:solidFill>
              </a:rPr>
              <a:t> </a:t>
            </a:r>
            <a:r>
              <a:rPr lang="en-US" sz="1760" dirty="0"/>
              <a:t>- a group of organisms that can reproduce and produce fertile offspring </a:t>
            </a:r>
            <a:r>
              <a:rPr lang="en-US" sz="1760" b="1" dirty="0">
                <a:solidFill>
                  <a:srgbClr val="C00000"/>
                </a:solidFill>
              </a:rPr>
              <a:t>binomial system </a:t>
            </a:r>
            <a:r>
              <a:rPr lang="en-US" sz="1760" dirty="0"/>
              <a:t>- an internationally </a:t>
            </a:r>
            <a:r>
              <a:rPr lang="en-US" sz="1760" dirty="0" smtClean="0"/>
              <a:t>agreed </a:t>
            </a:r>
            <a:r>
              <a:rPr lang="en-US" sz="1760" dirty="0"/>
              <a:t>system in which the scientific name of an organism is made up of two parts showing the genus and species</a:t>
            </a:r>
            <a:endParaRPr lang="en-GB" sz="1760" dirty="0"/>
          </a:p>
        </p:txBody>
      </p:sp>
      <p:sp>
        <p:nvSpPr>
          <p:cNvPr id="10" name="Round Same Side Corner Rectangle 9"/>
          <p:cNvSpPr/>
          <p:nvPr/>
        </p:nvSpPr>
        <p:spPr>
          <a:xfrm>
            <a:off x="4595857" y="4319603"/>
            <a:ext cx="1560319" cy="411761"/>
          </a:xfrm>
          <a:prstGeom prst="round2SameRect">
            <a:avLst>
              <a:gd name="adj1" fmla="val 50000"/>
              <a:gd name="adj2" fmla="val 0"/>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Study Tip</a:t>
            </a:r>
            <a:endParaRPr lang="en-GB" sz="2000" b="1" dirty="0">
              <a:solidFill>
                <a:schemeClr val="tx1"/>
              </a:solidFill>
              <a:latin typeface="Arial" panose="020B0604020202020204" pitchFamily="34" charset="0"/>
              <a:cs typeface="Arial" panose="020B0604020202020204" pitchFamily="34" charset="0"/>
            </a:endParaRPr>
          </a:p>
        </p:txBody>
      </p:sp>
      <p:sp>
        <p:nvSpPr>
          <p:cNvPr id="11" name="Round Same Side Corner Rectangle 10"/>
          <p:cNvSpPr/>
          <p:nvPr/>
        </p:nvSpPr>
        <p:spPr>
          <a:xfrm flipV="1">
            <a:off x="4595856" y="4739833"/>
            <a:ext cx="4262875" cy="1895017"/>
          </a:xfrm>
          <a:prstGeom prst="round2SameRect">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p:cNvSpPr txBox="1"/>
          <p:nvPr/>
        </p:nvSpPr>
        <p:spPr>
          <a:xfrm>
            <a:off x="4667864" y="4803373"/>
            <a:ext cx="4158519" cy="1717393"/>
          </a:xfrm>
          <a:prstGeom prst="rect">
            <a:avLst/>
          </a:prstGeom>
          <a:noFill/>
        </p:spPr>
        <p:txBody>
          <a:bodyPr wrap="square" rtlCol="0">
            <a:spAutoFit/>
          </a:bodyPr>
          <a:lstStyle/>
          <a:p>
            <a:r>
              <a:rPr lang="en-US" sz="1760" dirty="0"/>
              <a:t>Do take care to write Latin names (binomials) correctly. You will often see them written wrongly in the media! You should always use a capital letter for the first name and a small letter for the second name.</a:t>
            </a:r>
            <a:endParaRPr lang="en-GB" sz="1760" dirty="0"/>
          </a:p>
        </p:txBody>
      </p:sp>
    </p:spTree>
    <p:extLst>
      <p:ext uri="{BB962C8B-B14F-4D97-AF65-F5344CB8AC3E}">
        <p14:creationId xmlns:p14="http://schemas.microsoft.com/office/powerpoint/2010/main" val="2462292199"/>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800" dirty="0" smtClean="0"/>
              <a:t>1.2 – </a:t>
            </a:r>
            <a:r>
              <a:rPr lang="en-GB" sz="3800" dirty="0" smtClean="0"/>
              <a:t>Classification</a:t>
            </a:r>
            <a:endParaRPr lang="en-GB" sz="3800"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5</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539978"/>
          </a:xfrm>
          <a:prstGeom prst="rect">
            <a:avLst/>
          </a:prstGeom>
          <a:solidFill>
            <a:srgbClr val="F5FC9A"/>
          </a:solidFill>
          <a:ln w="57150">
            <a:solidFill>
              <a:srgbClr val="002060"/>
            </a:solidFill>
          </a:ln>
        </p:spPr>
        <p:txBody>
          <a:bodyPr wrap="square" rIns="4356000">
            <a:spAutoFit/>
          </a:bodyPr>
          <a:lstStyle/>
          <a:p>
            <a:pPr>
              <a:buClr>
                <a:srgbClr val="0070C0"/>
              </a:buClr>
              <a:tabLst>
                <a:tab pos="812800" algn="l"/>
                <a:tab pos="4300538" algn="l"/>
              </a:tabLst>
            </a:pPr>
            <a:r>
              <a:rPr lang="en-US" sz="2000" dirty="0" smtClean="0"/>
              <a:t>The </a:t>
            </a:r>
            <a:r>
              <a:rPr lang="en-US" sz="2000" dirty="0"/>
              <a:t>table shows how two organisms </a:t>
            </a:r>
            <a:r>
              <a:rPr lang="en-US" sz="2000" dirty="0" smtClean="0"/>
              <a:t>- a </a:t>
            </a:r>
            <a:r>
              <a:rPr lang="en-US" sz="2000" dirty="0"/>
              <a:t>monarch butterfly and a giant pangolin - are classified.</a:t>
            </a:r>
          </a:p>
          <a:p>
            <a:pPr marL="361950" indent="-361950">
              <a:buClr>
                <a:srgbClr val="0070C0"/>
              </a:buClr>
              <a:buFont typeface="+mj-lt"/>
              <a:buAutoNum type="alphaLcPeriod"/>
              <a:tabLst>
                <a:tab pos="812800" algn="l"/>
                <a:tab pos="4300538" algn="l"/>
              </a:tabLst>
            </a:pPr>
            <a:r>
              <a:rPr lang="en-US" sz="2000" dirty="0" smtClean="0"/>
              <a:t>Use </a:t>
            </a:r>
            <a:r>
              <a:rPr lang="en-US" sz="2000" dirty="0"/>
              <a:t>the </a:t>
            </a:r>
            <a:r>
              <a:rPr lang="en-US" sz="2000" dirty="0" smtClean="0"/>
              <a:t>information </a:t>
            </a:r>
            <a:r>
              <a:rPr lang="en-US" sz="2000" dirty="0"/>
              <a:t>in the table to suggest whether these two organisms are not related at all, distantly related or closely related. Explain how you made your decision, </a:t>
            </a:r>
          </a:p>
          <a:p>
            <a:pPr marL="361950" indent="-361950">
              <a:buClr>
                <a:srgbClr val="0070C0"/>
              </a:buClr>
              <a:buFont typeface="+mj-lt"/>
              <a:buAutoNum type="alphaLcPeriod"/>
              <a:tabLst>
                <a:tab pos="812800" algn="l"/>
                <a:tab pos="4300538" algn="l"/>
              </a:tabLst>
            </a:pPr>
            <a:r>
              <a:rPr lang="en-US" sz="2000" dirty="0" smtClean="0"/>
              <a:t>Write </a:t>
            </a:r>
            <a:r>
              <a:rPr lang="en-US" sz="2000" dirty="0"/>
              <a:t>down the genus of the giant </a:t>
            </a:r>
            <a:r>
              <a:rPr lang="en-US" sz="2000" dirty="0" smtClean="0"/>
              <a:t>pangolin.</a:t>
            </a:r>
          </a:p>
          <a:p>
            <a:pPr marL="361950" indent="-361950">
              <a:buClr>
                <a:srgbClr val="0070C0"/>
              </a:buClr>
              <a:buFont typeface="+mj-lt"/>
              <a:buAutoNum type="alphaLcPeriod"/>
              <a:tabLst>
                <a:tab pos="812800" algn="l"/>
                <a:tab pos="4300538" algn="l"/>
              </a:tabLst>
            </a:pPr>
            <a:r>
              <a:rPr lang="en-US" sz="2000" dirty="0" smtClean="0"/>
              <a:t>Use </a:t>
            </a:r>
            <a:r>
              <a:rPr lang="en-US" sz="2000" dirty="0"/>
              <a:t>the Internet or a textbook to find out how a </a:t>
            </a:r>
            <a:r>
              <a:rPr lang="en-US" sz="2000" dirty="0" smtClean="0"/>
              <a:t/>
            </a:r>
            <a:br>
              <a:rPr lang="en-US" sz="2000" dirty="0" smtClean="0"/>
            </a:br>
            <a:r>
              <a:rPr lang="en-US" sz="2000" dirty="0" smtClean="0"/>
              <a:t>human is </a:t>
            </a:r>
            <a:r>
              <a:rPr lang="en-US" sz="2000" dirty="0"/>
              <a:t>classified. </a:t>
            </a:r>
            <a:r>
              <a:rPr lang="en-US" sz="2000" dirty="0" smtClean="0"/>
              <a:t/>
            </a:r>
            <a:br>
              <a:rPr lang="en-US" sz="2000" dirty="0" smtClean="0"/>
            </a:br>
            <a:r>
              <a:rPr lang="en-US" sz="2000" dirty="0" smtClean="0"/>
              <a:t>Write </a:t>
            </a:r>
            <a:r>
              <a:rPr lang="en-US" sz="2000" dirty="0"/>
              <a:t>it </a:t>
            </a:r>
            <a:r>
              <a:rPr lang="en-US" sz="2000" dirty="0" smtClean="0"/>
              <a:t>down </a:t>
            </a:r>
            <a:r>
              <a:rPr lang="en-US" sz="2000" dirty="0"/>
              <a:t>in a </a:t>
            </a:r>
            <a:r>
              <a:rPr lang="en-US" sz="2000" dirty="0" smtClean="0"/>
              <a:t/>
            </a:r>
            <a:br>
              <a:rPr lang="en-US" sz="2000" dirty="0" smtClean="0"/>
            </a:br>
            <a:r>
              <a:rPr lang="en-US" sz="2000" dirty="0" smtClean="0"/>
              <a:t>table </a:t>
            </a:r>
            <a:r>
              <a:rPr lang="en-US" sz="2000" dirty="0"/>
              <a:t>like </a:t>
            </a:r>
            <a:r>
              <a:rPr lang="en-US" sz="2000" dirty="0" smtClean="0"/>
              <a:t>the </a:t>
            </a:r>
            <a:r>
              <a:rPr lang="en-US" sz="2000" dirty="0"/>
              <a:t>one </a:t>
            </a:r>
            <a:r>
              <a:rPr lang="en-US" sz="2000" dirty="0" smtClean="0"/>
              <a:t/>
            </a:r>
            <a:br>
              <a:rPr lang="en-US" sz="2000" dirty="0" smtClean="0"/>
            </a:br>
            <a:r>
              <a:rPr lang="en-US" sz="2000" dirty="0" smtClean="0"/>
              <a:t>shown </a:t>
            </a:r>
            <a:r>
              <a:rPr lang="en-US" sz="2000" dirty="0"/>
              <a:t>on </a:t>
            </a:r>
            <a:r>
              <a:rPr lang="en-US" sz="2000" dirty="0" smtClean="0"/>
              <a:t>the </a:t>
            </a:r>
            <a:r>
              <a:rPr lang="en-US" sz="2000" dirty="0"/>
              <a:t>right</a:t>
            </a:r>
            <a:r>
              <a:rPr lang="en-US" sz="2000" dirty="0" smtClean="0"/>
              <a:t>.</a:t>
            </a:r>
            <a:r>
              <a:rPr lang="en-US" sz="2000" dirty="0"/>
              <a:t/>
            </a:r>
            <a:br>
              <a:rPr lang="en-US" sz="2000" dirty="0"/>
            </a:br>
            <a:endParaRPr lang="en-US" sz="1400" dirty="0" smtClean="0"/>
          </a:p>
        </p:txBody>
      </p:sp>
      <p:sp>
        <p:nvSpPr>
          <p:cNvPr id="26" name="TextBox 25">
            <a:hlinkClick r:id="rId3" action="ppaction://hlinkfile"/>
          </p:cNvPr>
          <p:cNvSpPr txBox="1"/>
          <p:nvPr/>
        </p:nvSpPr>
        <p:spPr>
          <a:xfrm>
            <a:off x="4226652" y="1445875"/>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110869007"/>
              </p:ext>
            </p:extLst>
          </p:nvPr>
        </p:nvGraphicFramePr>
        <p:xfrm>
          <a:off x="4882174" y="1196752"/>
          <a:ext cx="3938298" cy="3408680"/>
        </p:xfrm>
        <a:graphic>
          <a:graphicData uri="http://schemas.openxmlformats.org/drawingml/2006/table">
            <a:tbl>
              <a:tblPr firstRow="1" bandRow="1">
                <a:tableStyleId>{616DA210-FB5B-4158-B5E0-FEB733F419BA}</a:tableStyleId>
              </a:tblPr>
              <a:tblGrid>
                <a:gridCol w="1129985"/>
                <a:gridCol w="1440160"/>
                <a:gridCol w="1368153"/>
              </a:tblGrid>
              <a:tr h="370840">
                <a:tc>
                  <a:txBody>
                    <a:bodyPr/>
                    <a:lstStyle/>
                    <a:p>
                      <a:r>
                        <a:rPr lang="en-IE" b="0" dirty="0" smtClean="0">
                          <a:latin typeface="Arial" panose="020B0604020202020204" pitchFamily="34" charset="0"/>
                          <a:cs typeface="Arial" panose="020B0604020202020204" pitchFamily="34" charset="0"/>
                        </a:rPr>
                        <a:t>Kingdom</a:t>
                      </a:r>
                      <a:endParaRPr lang="en-GB" b="0" dirty="0">
                        <a:latin typeface="Arial" panose="020B0604020202020204" pitchFamily="34" charset="0"/>
                        <a:cs typeface="Arial" panose="020B0604020202020204" pitchFamily="34" charset="0"/>
                      </a:endParaRPr>
                    </a:p>
                  </a:txBody>
                  <a:tcPr>
                    <a:solidFill>
                      <a:srgbClr val="FFC000"/>
                    </a:solidFill>
                  </a:tcPr>
                </a:tc>
                <a:tc>
                  <a:txBody>
                    <a:bodyPr/>
                    <a:lstStyle/>
                    <a:p>
                      <a:r>
                        <a:rPr lang="en-IE" b="0" dirty="0" smtClean="0">
                          <a:latin typeface="Arial" panose="020B0604020202020204" pitchFamily="34" charset="0"/>
                          <a:cs typeface="Arial" panose="020B0604020202020204" pitchFamily="34" charset="0"/>
                        </a:rPr>
                        <a:t>Animal</a:t>
                      </a:r>
                      <a:endParaRPr lang="en-GB" b="0" dirty="0">
                        <a:latin typeface="Arial" panose="020B0604020202020204" pitchFamily="34" charset="0"/>
                        <a:cs typeface="Arial" panose="020B0604020202020204" pitchFamily="34" charset="0"/>
                      </a:endParaRPr>
                    </a:p>
                  </a:txBody>
                  <a:tcPr/>
                </a:tc>
                <a:tc>
                  <a:txBody>
                    <a:bodyPr/>
                    <a:lstStyle/>
                    <a:p>
                      <a:r>
                        <a:rPr lang="en-IE" b="0" dirty="0" smtClean="0">
                          <a:latin typeface="Arial" panose="020B0604020202020204" pitchFamily="34" charset="0"/>
                          <a:cs typeface="Arial" panose="020B0604020202020204" pitchFamily="34" charset="0"/>
                        </a:rPr>
                        <a:t>Animal</a:t>
                      </a:r>
                      <a:endParaRPr lang="en-GB" b="0" dirty="0">
                        <a:latin typeface="Arial" panose="020B0604020202020204" pitchFamily="34" charset="0"/>
                        <a:cs typeface="Arial" panose="020B0604020202020204" pitchFamily="34" charset="0"/>
                      </a:endParaRPr>
                    </a:p>
                  </a:txBody>
                  <a:tcPr/>
                </a:tc>
              </a:tr>
              <a:tr h="370840">
                <a:tc>
                  <a:txBody>
                    <a:bodyPr/>
                    <a:lstStyle/>
                    <a:p>
                      <a:r>
                        <a:rPr lang="en-IE" b="0" dirty="0" smtClean="0">
                          <a:latin typeface="Arial" panose="020B0604020202020204" pitchFamily="34" charset="0"/>
                          <a:cs typeface="Arial" panose="020B0604020202020204" pitchFamily="34" charset="0"/>
                        </a:rPr>
                        <a:t>Phylum</a:t>
                      </a:r>
                      <a:endParaRPr lang="en-GB" b="0" dirty="0">
                        <a:latin typeface="Arial" panose="020B0604020202020204" pitchFamily="34" charset="0"/>
                        <a:cs typeface="Arial" panose="020B0604020202020204" pitchFamily="34" charset="0"/>
                      </a:endParaRPr>
                    </a:p>
                  </a:txBody>
                  <a:tcPr>
                    <a:solidFill>
                      <a:srgbClr val="FFC000"/>
                    </a:solidFill>
                  </a:tcPr>
                </a:tc>
                <a:tc>
                  <a:txBody>
                    <a:bodyPr/>
                    <a:lstStyle/>
                    <a:p>
                      <a:r>
                        <a:rPr lang="en-IE" b="0" dirty="0" smtClean="0">
                          <a:latin typeface="Arial" panose="020B0604020202020204" pitchFamily="34" charset="0"/>
                          <a:cs typeface="Arial" panose="020B0604020202020204" pitchFamily="34" charset="0"/>
                        </a:rPr>
                        <a:t>Arthropods</a:t>
                      </a:r>
                      <a:endParaRPr lang="en-GB" b="0" dirty="0">
                        <a:latin typeface="Arial" panose="020B0604020202020204" pitchFamily="34" charset="0"/>
                        <a:cs typeface="Arial" panose="020B0604020202020204" pitchFamily="34" charset="0"/>
                      </a:endParaRPr>
                    </a:p>
                  </a:txBody>
                  <a:tcPr/>
                </a:tc>
                <a:tc>
                  <a:txBody>
                    <a:bodyPr/>
                    <a:lstStyle/>
                    <a:p>
                      <a:r>
                        <a:rPr lang="en-IE" b="0" dirty="0" smtClean="0">
                          <a:latin typeface="Arial" panose="020B0604020202020204" pitchFamily="34" charset="0"/>
                          <a:cs typeface="Arial" panose="020B0604020202020204" pitchFamily="34" charset="0"/>
                        </a:rPr>
                        <a:t>Vertebrates</a:t>
                      </a:r>
                      <a:endParaRPr lang="en-GB" b="0" dirty="0">
                        <a:latin typeface="Arial" panose="020B0604020202020204" pitchFamily="34" charset="0"/>
                        <a:cs typeface="Arial" panose="020B0604020202020204" pitchFamily="34" charset="0"/>
                      </a:endParaRPr>
                    </a:p>
                  </a:txBody>
                  <a:tcPr/>
                </a:tc>
              </a:tr>
              <a:tr h="370840">
                <a:tc>
                  <a:txBody>
                    <a:bodyPr/>
                    <a:lstStyle/>
                    <a:p>
                      <a:r>
                        <a:rPr lang="en-IE" b="0" dirty="0" smtClean="0">
                          <a:latin typeface="Arial" panose="020B0604020202020204" pitchFamily="34" charset="0"/>
                          <a:cs typeface="Arial" panose="020B0604020202020204" pitchFamily="34" charset="0"/>
                        </a:rPr>
                        <a:t>Class</a:t>
                      </a:r>
                      <a:endParaRPr lang="en-GB" b="0" dirty="0">
                        <a:latin typeface="Arial" panose="020B0604020202020204" pitchFamily="34" charset="0"/>
                        <a:cs typeface="Arial" panose="020B0604020202020204" pitchFamily="34" charset="0"/>
                      </a:endParaRPr>
                    </a:p>
                  </a:txBody>
                  <a:tcPr>
                    <a:solidFill>
                      <a:srgbClr val="FFC000"/>
                    </a:solidFill>
                  </a:tcPr>
                </a:tc>
                <a:tc>
                  <a:txBody>
                    <a:bodyPr/>
                    <a:lstStyle/>
                    <a:p>
                      <a:r>
                        <a:rPr lang="en-IE" b="0" dirty="0" smtClean="0">
                          <a:latin typeface="Arial" panose="020B0604020202020204" pitchFamily="34" charset="0"/>
                          <a:cs typeface="Arial" panose="020B0604020202020204" pitchFamily="34" charset="0"/>
                        </a:rPr>
                        <a:t>Insects</a:t>
                      </a:r>
                      <a:endParaRPr lang="en-GB" b="0" dirty="0">
                        <a:latin typeface="Arial" panose="020B0604020202020204" pitchFamily="34" charset="0"/>
                        <a:cs typeface="Arial" panose="020B0604020202020204" pitchFamily="34" charset="0"/>
                      </a:endParaRPr>
                    </a:p>
                  </a:txBody>
                  <a:tcPr/>
                </a:tc>
                <a:tc>
                  <a:txBody>
                    <a:bodyPr/>
                    <a:lstStyle/>
                    <a:p>
                      <a:r>
                        <a:rPr lang="en-IE" b="0" dirty="0" smtClean="0">
                          <a:latin typeface="Arial" panose="020B0604020202020204" pitchFamily="34" charset="0"/>
                          <a:cs typeface="Arial" panose="020B0604020202020204" pitchFamily="34" charset="0"/>
                        </a:rPr>
                        <a:t>Mammals</a:t>
                      </a:r>
                      <a:endParaRPr lang="en-GB" b="0" dirty="0">
                        <a:latin typeface="Arial" panose="020B0604020202020204" pitchFamily="34" charset="0"/>
                        <a:cs typeface="Arial" panose="020B0604020202020204" pitchFamily="34" charset="0"/>
                      </a:endParaRPr>
                    </a:p>
                  </a:txBody>
                  <a:tcPr/>
                </a:tc>
              </a:tr>
              <a:tr h="370840">
                <a:tc>
                  <a:txBody>
                    <a:bodyPr/>
                    <a:lstStyle/>
                    <a:p>
                      <a:r>
                        <a:rPr lang="en-IE" b="0" dirty="0" smtClean="0">
                          <a:latin typeface="Arial" panose="020B0604020202020204" pitchFamily="34" charset="0"/>
                          <a:cs typeface="Arial" panose="020B0604020202020204" pitchFamily="34" charset="0"/>
                        </a:rPr>
                        <a:t>Order</a:t>
                      </a:r>
                      <a:endParaRPr lang="en-GB" b="0" dirty="0">
                        <a:latin typeface="Arial" panose="020B0604020202020204" pitchFamily="34" charset="0"/>
                        <a:cs typeface="Arial" panose="020B0604020202020204" pitchFamily="34" charset="0"/>
                      </a:endParaRPr>
                    </a:p>
                  </a:txBody>
                  <a:tcPr>
                    <a:solidFill>
                      <a:srgbClr val="FFC000"/>
                    </a:solidFill>
                  </a:tcPr>
                </a:tc>
                <a:tc>
                  <a:txBody>
                    <a:bodyPr/>
                    <a:lstStyle/>
                    <a:p>
                      <a:r>
                        <a:rPr lang="en-US" b="0" dirty="0" smtClean="0">
                          <a:latin typeface="Arial" panose="020B0604020202020204" pitchFamily="34" charset="0"/>
                          <a:cs typeface="Arial" panose="020B0604020202020204" pitchFamily="34" charset="0"/>
                        </a:rPr>
                        <a:t>Lepidoptera</a:t>
                      </a:r>
                    </a:p>
                    <a:p>
                      <a:r>
                        <a:rPr lang="en-US" b="0" dirty="0" smtClean="0">
                          <a:latin typeface="Arial" panose="020B0604020202020204" pitchFamily="34" charset="0"/>
                          <a:cs typeface="Arial" panose="020B0604020202020204" pitchFamily="34" charset="0"/>
                        </a:rPr>
                        <a:t>(butterflies and moths)</a:t>
                      </a:r>
                      <a:endParaRPr lang="en-GB" b="0" dirty="0">
                        <a:latin typeface="Arial" panose="020B0604020202020204" pitchFamily="34" charset="0"/>
                        <a:cs typeface="Arial" panose="020B0604020202020204" pitchFamily="34" charset="0"/>
                      </a:endParaRPr>
                    </a:p>
                  </a:txBody>
                  <a:tcPr/>
                </a:tc>
                <a:tc>
                  <a:txBody>
                    <a:bodyPr/>
                    <a:lstStyle/>
                    <a:p>
                      <a:r>
                        <a:rPr lang="en-GB" b="0" dirty="0" err="1" smtClean="0">
                          <a:latin typeface="Arial" panose="020B0604020202020204" pitchFamily="34" charset="0"/>
                          <a:cs typeface="Arial" panose="020B0604020202020204" pitchFamily="34" charset="0"/>
                        </a:rPr>
                        <a:t>Pholidota</a:t>
                      </a:r>
                      <a:endParaRPr lang="en-GB" b="0" dirty="0">
                        <a:latin typeface="Arial" panose="020B0604020202020204" pitchFamily="34" charset="0"/>
                        <a:cs typeface="Arial" panose="020B0604020202020204" pitchFamily="34" charset="0"/>
                      </a:endParaRPr>
                    </a:p>
                  </a:txBody>
                  <a:tcPr/>
                </a:tc>
              </a:tr>
              <a:tr h="370840">
                <a:tc>
                  <a:txBody>
                    <a:bodyPr/>
                    <a:lstStyle/>
                    <a:p>
                      <a:r>
                        <a:rPr lang="en-IE" b="0" dirty="0" smtClean="0">
                          <a:latin typeface="Arial" panose="020B0604020202020204" pitchFamily="34" charset="0"/>
                          <a:cs typeface="Arial" panose="020B0604020202020204" pitchFamily="34" charset="0"/>
                        </a:rPr>
                        <a:t>Family</a:t>
                      </a:r>
                      <a:endParaRPr lang="en-GB" b="0" dirty="0">
                        <a:latin typeface="Arial" panose="020B0604020202020204" pitchFamily="34" charset="0"/>
                        <a:cs typeface="Arial" panose="020B0604020202020204" pitchFamily="34" charset="0"/>
                      </a:endParaRPr>
                    </a:p>
                  </a:txBody>
                  <a:tcPr>
                    <a:solidFill>
                      <a:srgbClr val="FFC000"/>
                    </a:solidFill>
                  </a:tcPr>
                </a:tc>
                <a:tc>
                  <a:txBody>
                    <a:bodyPr/>
                    <a:lstStyle/>
                    <a:p>
                      <a:r>
                        <a:rPr lang="en-GB" b="0" dirty="0" err="1" smtClean="0">
                          <a:latin typeface="Arial" panose="020B0604020202020204" pitchFamily="34" charset="0"/>
                          <a:cs typeface="Arial" panose="020B0604020202020204" pitchFamily="34" charset="0"/>
                        </a:rPr>
                        <a:t>Danaidae</a:t>
                      </a:r>
                      <a:endParaRPr lang="en-GB" b="0" dirty="0">
                        <a:latin typeface="Arial" panose="020B0604020202020204" pitchFamily="34" charset="0"/>
                        <a:cs typeface="Arial" panose="020B0604020202020204" pitchFamily="34" charset="0"/>
                      </a:endParaRPr>
                    </a:p>
                  </a:txBody>
                  <a:tcPr/>
                </a:tc>
                <a:tc>
                  <a:txBody>
                    <a:bodyPr/>
                    <a:lstStyle/>
                    <a:p>
                      <a:r>
                        <a:rPr lang="en-GB" b="0" dirty="0" err="1" smtClean="0">
                          <a:latin typeface="Arial" panose="020B0604020202020204" pitchFamily="34" charset="0"/>
                          <a:cs typeface="Arial" panose="020B0604020202020204" pitchFamily="34" charset="0"/>
                        </a:rPr>
                        <a:t>Manidae</a:t>
                      </a:r>
                      <a:endParaRPr lang="en-GB" b="0" dirty="0">
                        <a:latin typeface="Arial" panose="020B0604020202020204" pitchFamily="34" charset="0"/>
                        <a:cs typeface="Arial" panose="020B0604020202020204" pitchFamily="34" charset="0"/>
                      </a:endParaRPr>
                    </a:p>
                  </a:txBody>
                  <a:tcPr/>
                </a:tc>
              </a:tr>
              <a:tr h="370840">
                <a:tc>
                  <a:txBody>
                    <a:bodyPr/>
                    <a:lstStyle/>
                    <a:p>
                      <a:r>
                        <a:rPr lang="en-IE" b="0" dirty="0" smtClean="0">
                          <a:latin typeface="Arial" panose="020B0604020202020204" pitchFamily="34" charset="0"/>
                          <a:cs typeface="Arial" panose="020B0604020202020204" pitchFamily="34" charset="0"/>
                        </a:rPr>
                        <a:t>Genus</a:t>
                      </a:r>
                      <a:endParaRPr lang="en-GB" b="0" dirty="0">
                        <a:latin typeface="Arial" panose="020B0604020202020204" pitchFamily="34" charset="0"/>
                        <a:cs typeface="Arial" panose="020B0604020202020204" pitchFamily="34" charset="0"/>
                      </a:endParaRPr>
                    </a:p>
                  </a:txBody>
                  <a:tcPr>
                    <a:solidFill>
                      <a:srgbClr val="FFC000"/>
                    </a:solidFill>
                  </a:tcPr>
                </a:tc>
                <a:tc>
                  <a:txBody>
                    <a:bodyPr/>
                    <a:lstStyle/>
                    <a:p>
                      <a:r>
                        <a:rPr lang="en-GB" b="0" i="1" dirty="0" err="1" smtClean="0">
                          <a:latin typeface="Arial" panose="020B0604020202020204" pitchFamily="34" charset="0"/>
                          <a:cs typeface="Arial" panose="020B0604020202020204" pitchFamily="34" charset="0"/>
                        </a:rPr>
                        <a:t>Danaus</a:t>
                      </a:r>
                      <a:endParaRPr lang="en-GB" b="0" i="1" dirty="0">
                        <a:latin typeface="Arial" panose="020B0604020202020204" pitchFamily="34" charset="0"/>
                        <a:cs typeface="Arial" panose="020B0604020202020204" pitchFamily="34" charset="0"/>
                      </a:endParaRPr>
                    </a:p>
                  </a:txBody>
                  <a:tcPr/>
                </a:tc>
                <a:tc>
                  <a:txBody>
                    <a:bodyPr/>
                    <a:lstStyle/>
                    <a:p>
                      <a:r>
                        <a:rPr lang="en-GB" b="0" i="1" dirty="0" smtClean="0">
                          <a:latin typeface="Arial" panose="020B0604020202020204" pitchFamily="34" charset="0"/>
                          <a:cs typeface="Arial" panose="020B0604020202020204" pitchFamily="34" charset="0"/>
                        </a:rPr>
                        <a:t>Manis</a:t>
                      </a:r>
                      <a:endParaRPr lang="en-GB" b="0" i="1" dirty="0">
                        <a:latin typeface="Arial" panose="020B0604020202020204" pitchFamily="34" charset="0"/>
                        <a:cs typeface="Arial" panose="020B0604020202020204" pitchFamily="34" charset="0"/>
                      </a:endParaRPr>
                    </a:p>
                  </a:txBody>
                  <a:tcPr/>
                </a:tc>
              </a:tr>
              <a:tr h="311016">
                <a:tc>
                  <a:txBody>
                    <a:bodyPr/>
                    <a:lstStyle/>
                    <a:p>
                      <a:r>
                        <a:rPr lang="en-IE" b="0" dirty="0" smtClean="0">
                          <a:latin typeface="Arial" panose="020B0604020202020204" pitchFamily="34" charset="0"/>
                          <a:cs typeface="Arial" panose="020B0604020202020204" pitchFamily="34" charset="0"/>
                        </a:rPr>
                        <a:t>Species</a:t>
                      </a:r>
                      <a:endParaRPr lang="en-GB" b="0" dirty="0">
                        <a:latin typeface="Arial" panose="020B0604020202020204" pitchFamily="34" charset="0"/>
                        <a:cs typeface="Arial" panose="020B0604020202020204" pitchFamily="34" charset="0"/>
                      </a:endParaRPr>
                    </a:p>
                  </a:txBody>
                  <a:tcPr>
                    <a:solidFill>
                      <a:srgbClr val="FFC000"/>
                    </a:solidFill>
                  </a:tcPr>
                </a:tc>
                <a:tc>
                  <a:txBody>
                    <a:bodyPr/>
                    <a:lstStyle/>
                    <a:p>
                      <a:r>
                        <a:rPr lang="en-GB" b="0" i="1" dirty="0" err="1" smtClean="0">
                          <a:latin typeface="Arial" panose="020B0604020202020204" pitchFamily="34" charset="0"/>
                          <a:cs typeface="Arial" panose="020B0604020202020204" pitchFamily="34" charset="0"/>
                        </a:rPr>
                        <a:t>Danaus</a:t>
                      </a:r>
                      <a:r>
                        <a:rPr lang="en-GB" b="0" i="1" dirty="0" smtClean="0">
                          <a:latin typeface="Arial" panose="020B0604020202020204" pitchFamily="34" charset="0"/>
                          <a:cs typeface="Arial" panose="020B0604020202020204" pitchFamily="34" charset="0"/>
                        </a:rPr>
                        <a:t> </a:t>
                      </a:r>
                      <a:r>
                        <a:rPr lang="en-GB" b="0" i="1" dirty="0" err="1" smtClean="0">
                          <a:latin typeface="Arial" panose="020B0604020202020204" pitchFamily="34" charset="0"/>
                          <a:cs typeface="Arial" panose="020B0604020202020204" pitchFamily="34" charset="0"/>
                        </a:rPr>
                        <a:t>plexippus</a:t>
                      </a:r>
                      <a:endParaRPr lang="en-GB" b="0" i="1" dirty="0">
                        <a:latin typeface="Arial" panose="020B0604020202020204" pitchFamily="34" charset="0"/>
                        <a:cs typeface="Arial" panose="020B0604020202020204" pitchFamily="34" charset="0"/>
                      </a:endParaRPr>
                    </a:p>
                  </a:txBody>
                  <a:tcPr/>
                </a:tc>
                <a:tc>
                  <a:txBody>
                    <a:bodyPr/>
                    <a:lstStyle/>
                    <a:p>
                      <a:r>
                        <a:rPr lang="en-GB" b="0" i="1" dirty="0" smtClean="0">
                          <a:latin typeface="Arial" panose="020B0604020202020204" pitchFamily="34" charset="0"/>
                          <a:cs typeface="Arial" panose="020B0604020202020204" pitchFamily="34" charset="0"/>
                        </a:rPr>
                        <a:t>Manis </a:t>
                      </a:r>
                      <a:r>
                        <a:rPr lang="en-GB" b="0" i="1" dirty="0" err="1" smtClean="0">
                          <a:latin typeface="Arial" panose="020B0604020202020204" pitchFamily="34" charset="0"/>
                          <a:cs typeface="Arial" panose="020B0604020202020204" pitchFamily="34" charset="0"/>
                        </a:rPr>
                        <a:t>gigantea</a:t>
                      </a:r>
                      <a:endParaRPr lang="en-GB" b="0" i="1" dirty="0">
                        <a:latin typeface="Arial" panose="020B0604020202020204" pitchFamily="34" charset="0"/>
                        <a:cs typeface="Arial" panose="020B0604020202020204" pitchFamily="34" charset="0"/>
                      </a:endParaRPr>
                    </a:p>
                  </a:txBody>
                  <a:tcPr/>
                </a:tc>
              </a:tr>
            </a:tbl>
          </a:graphicData>
        </a:graphic>
      </p:graphicFrame>
      <p:pic>
        <p:nvPicPr>
          <p:cNvPr id="3" name="Picture 2"/>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l="1175" r="67325" b="37140"/>
          <a:stretch/>
        </p:blipFill>
        <p:spPr>
          <a:xfrm>
            <a:off x="6504389" y="4653136"/>
            <a:ext cx="2272860" cy="1944216"/>
          </a:xfrm>
          <a:prstGeom prst="rect">
            <a:avLst/>
          </a:prstGeom>
        </p:spPr>
      </p:pic>
      <p:pic>
        <p:nvPicPr>
          <p:cNvPr id="4" name="Picture 3"/>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l="27950" t="22443" r="1176" b="11420"/>
          <a:stretch/>
        </p:blipFill>
        <p:spPr>
          <a:xfrm>
            <a:off x="2915816" y="5171594"/>
            <a:ext cx="3588573" cy="1435429"/>
          </a:xfrm>
          <a:prstGeom prst="rect">
            <a:avLst/>
          </a:prstGeom>
        </p:spPr>
      </p:pic>
    </p:spTree>
    <p:extLst>
      <p:ext uri="{BB962C8B-B14F-4D97-AF65-F5344CB8AC3E}">
        <p14:creationId xmlns:p14="http://schemas.microsoft.com/office/powerpoint/2010/main" val="146147418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The Kingdom of Living Organisms</a:t>
            </a:r>
            <a:endParaRPr lang="en-US" sz="3600" dirty="0"/>
          </a:p>
        </p:txBody>
      </p:sp>
      <p:sp>
        <p:nvSpPr>
          <p:cNvPr id="34" name="Rectangle 33"/>
          <p:cNvSpPr/>
          <p:nvPr/>
        </p:nvSpPr>
        <p:spPr>
          <a:xfrm>
            <a:off x="165109" y="1124744"/>
            <a:ext cx="5559019" cy="5632311"/>
          </a:xfrm>
          <a:prstGeom prst="rect">
            <a:avLst/>
          </a:prstGeom>
        </p:spPr>
        <p:txBody>
          <a:bodyPr wrap="square">
            <a:spAutoFit/>
          </a:bodyPr>
          <a:lstStyle/>
          <a:p>
            <a:pPr>
              <a:buClr>
                <a:srgbClr val="C00000"/>
              </a:buClr>
              <a:buSzPct val="80000"/>
            </a:pPr>
            <a:r>
              <a:rPr lang="en-US" sz="2000" b="1" dirty="0" smtClean="0">
                <a:solidFill>
                  <a:srgbClr val="C00000"/>
                </a:solidFill>
              </a:rPr>
              <a:t>Animals</a:t>
            </a:r>
            <a:endParaRPr lang="en-US" sz="2000" b="1" dirty="0">
              <a:solidFill>
                <a:srgbClr val="C00000"/>
              </a:solidFill>
            </a:endParaRPr>
          </a:p>
          <a:p>
            <a:pPr marL="361950" indent="-361950">
              <a:buClr>
                <a:srgbClr val="C00000"/>
              </a:buClr>
              <a:buSzPct val="80000"/>
              <a:buFont typeface="Arial" panose="020B0604020202020204" pitchFamily="34" charset="0"/>
              <a:buChar char="►"/>
            </a:pPr>
            <a:r>
              <a:rPr lang="en-US" sz="2000" i="1" dirty="0" smtClean="0"/>
              <a:t>Animals</a:t>
            </a:r>
            <a:r>
              <a:rPr lang="en-US" sz="2000" dirty="0" smtClean="0"/>
              <a:t> (Figure </a:t>
            </a:r>
            <a:r>
              <a:rPr lang="en-US" sz="2000" b="1" dirty="0"/>
              <a:t>1.4</a:t>
            </a:r>
            <a:r>
              <a:rPr lang="en-US" sz="2000" dirty="0"/>
              <a:t>) are usually easy to recognise. Most </a:t>
            </a:r>
            <a:r>
              <a:rPr lang="en-US" sz="2000" dirty="0" smtClean="0"/>
              <a:t>animals </a:t>
            </a:r>
            <a:r>
              <a:rPr lang="en-US" sz="2000" dirty="0"/>
              <a:t>can move actively, hunting for food. Under the </a:t>
            </a:r>
            <a:r>
              <a:rPr lang="en-US" sz="2000" dirty="0" smtClean="0"/>
              <a:t>microscope we can </a:t>
            </a:r>
            <a:r>
              <a:rPr lang="en-US" sz="2000" dirty="0"/>
              <a:t>see that their cells have no cell walls.</a:t>
            </a:r>
          </a:p>
          <a:p>
            <a:pPr marL="361950" indent="-361950">
              <a:buClr>
                <a:srgbClr val="C00000"/>
              </a:buClr>
              <a:buSzPct val="80000"/>
              <a:buFont typeface="Arial" panose="020B0604020202020204" pitchFamily="34" charset="0"/>
              <a:buChar char="►"/>
            </a:pPr>
            <a:r>
              <a:rPr lang="en-US" sz="2000" dirty="0" smtClean="0"/>
              <a:t>Some </a:t>
            </a:r>
            <a:r>
              <a:rPr lang="en-US" sz="2000" dirty="0"/>
              <a:t>animals have, in the past, been confused with plants. For a very long time, sea anemones were classified as plants, because they tend to stay fixed in one place, and their tentacles look rather like flower petals. Now we know that they are animals.</a:t>
            </a:r>
          </a:p>
          <a:p>
            <a:pPr>
              <a:buClr>
                <a:srgbClr val="C00000"/>
              </a:buClr>
              <a:buSzPct val="80000"/>
            </a:pPr>
            <a:r>
              <a:rPr lang="en-US" sz="2000" b="1" dirty="0">
                <a:solidFill>
                  <a:srgbClr val="C00000"/>
                </a:solidFill>
              </a:rPr>
              <a:t>Characteristics:</a:t>
            </a:r>
          </a:p>
          <a:p>
            <a:pPr marL="723900" indent="-361950">
              <a:buClr>
                <a:srgbClr val="C00000"/>
              </a:buClr>
              <a:buSzPct val="100000"/>
              <a:buFont typeface="Wingdings" panose="05000000000000000000" pitchFamily="2" charset="2"/>
              <a:buChar char="§"/>
            </a:pPr>
            <a:r>
              <a:rPr lang="en-US" sz="2000" dirty="0" smtClean="0"/>
              <a:t>multicellular </a:t>
            </a:r>
            <a:r>
              <a:rPr lang="en-US" sz="2000" dirty="0"/>
              <a:t>(their bodies contain many cells)</a:t>
            </a:r>
          </a:p>
          <a:p>
            <a:pPr marL="723900" indent="-361950">
              <a:buClr>
                <a:srgbClr val="C00000"/>
              </a:buClr>
              <a:buSzPct val="100000"/>
              <a:buFont typeface="Wingdings" panose="05000000000000000000" pitchFamily="2" charset="2"/>
              <a:buChar char="§"/>
            </a:pPr>
            <a:r>
              <a:rPr lang="en-US" sz="2000" dirty="0" smtClean="0"/>
              <a:t>cells </a:t>
            </a:r>
            <a:r>
              <a:rPr lang="en-US" sz="2000" dirty="0"/>
              <a:t>have a nucleus, but no cell walls or chloroplasts</a:t>
            </a:r>
          </a:p>
          <a:p>
            <a:pPr marL="723900" indent="-361950">
              <a:buClr>
                <a:srgbClr val="C00000"/>
              </a:buClr>
              <a:buSzPct val="100000"/>
              <a:buFont typeface="Wingdings" panose="05000000000000000000" pitchFamily="2" charset="2"/>
              <a:buChar char="§"/>
            </a:pPr>
            <a:r>
              <a:rPr lang="en-US" sz="2000" dirty="0" smtClean="0"/>
              <a:t>feed </a:t>
            </a:r>
            <a:r>
              <a:rPr lang="en-US" sz="2000" dirty="0"/>
              <a:t>on organic substances made by other living organisms.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6</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lum bright="-47000" contrast="75000"/>
            <a:extLst>
              <a:ext uri="{28A0092B-C50C-407E-A947-70E740481C1C}">
                <a14:useLocalDpi xmlns:a14="http://schemas.microsoft.com/office/drawing/2010/main" val="0"/>
              </a:ext>
            </a:extLst>
          </a:blip>
          <a:stretch>
            <a:fillRect/>
          </a:stretch>
        </p:blipFill>
        <p:spPr>
          <a:xfrm>
            <a:off x="5724129" y="1124744"/>
            <a:ext cx="3146140" cy="1738928"/>
          </a:xfrm>
          <a:prstGeom prst="rect">
            <a:avLst/>
          </a:prstGeom>
        </p:spPr>
      </p:pic>
      <p:pic>
        <p:nvPicPr>
          <p:cNvPr id="3" name="Picture 2"/>
          <p:cNvPicPr>
            <a:picLocks noChangeAspect="1"/>
          </p:cNvPicPr>
          <p:nvPr/>
        </p:nvPicPr>
        <p:blipFill>
          <a:blip r:embed="rId4" cstate="print">
            <a:lum bright="-47000" contrast="75000"/>
            <a:extLst>
              <a:ext uri="{28A0092B-C50C-407E-A947-70E740481C1C}">
                <a14:useLocalDpi xmlns:a14="http://schemas.microsoft.com/office/drawing/2010/main" val="0"/>
              </a:ext>
            </a:extLst>
          </a:blip>
          <a:stretch>
            <a:fillRect/>
          </a:stretch>
        </p:blipFill>
        <p:spPr>
          <a:xfrm>
            <a:off x="5724128" y="2939830"/>
            <a:ext cx="3146140" cy="2145354"/>
          </a:xfrm>
          <a:prstGeom prst="rect">
            <a:avLst/>
          </a:prstGeom>
        </p:spPr>
      </p:pic>
      <p:pic>
        <p:nvPicPr>
          <p:cNvPr id="5" name="Picture 4"/>
          <p:cNvPicPr>
            <a:picLocks noChangeAspect="1"/>
          </p:cNvPicPr>
          <p:nvPr/>
        </p:nvPicPr>
        <p:blipFill>
          <a:blip r:embed="rId5">
            <a:lum bright="-47000" contrast="75000"/>
            <a:extLst>
              <a:ext uri="{28A0092B-C50C-407E-A947-70E740481C1C}">
                <a14:useLocalDpi xmlns:a14="http://schemas.microsoft.com/office/drawing/2010/main" val="0"/>
              </a:ext>
            </a:extLst>
          </a:blip>
          <a:stretch>
            <a:fillRect/>
          </a:stretch>
        </p:blipFill>
        <p:spPr>
          <a:xfrm>
            <a:off x="5724128" y="5157192"/>
            <a:ext cx="3146140" cy="1096370"/>
          </a:xfrm>
          <a:prstGeom prst="rect">
            <a:avLst/>
          </a:prstGeom>
        </p:spPr>
      </p:pic>
      <p:sp>
        <p:nvSpPr>
          <p:cNvPr id="14" name="Rectangle 13"/>
          <p:cNvSpPr/>
          <p:nvPr/>
        </p:nvSpPr>
        <p:spPr>
          <a:xfrm>
            <a:off x="5724128" y="6177471"/>
            <a:ext cx="3168352" cy="565146"/>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1.4 – </a:t>
            </a:r>
            <a:r>
              <a:rPr lang="en-US" sz="1600" dirty="0"/>
              <a:t>Some examples of animals.</a:t>
            </a:r>
            <a:endParaRPr lang="en-GB" sz="1600" dirty="0"/>
          </a:p>
        </p:txBody>
      </p:sp>
      <p:sp>
        <p:nvSpPr>
          <p:cNvPr id="15" name="TextBox 14">
            <a:hlinkClick r:id="rId6" action="ppaction://hlinkfile"/>
          </p:cNvPr>
          <p:cNvSpPr txBox="1"/>
          <p:nvPr/>
        </p:nvSpPr>
        <p:spPr>
          <a:xfrm>
            <a:off x="8201993" y="2136500"/>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
        <p:nvSpPr>
          <p:cNvPr id="16" name="TextBox 15">
            <a:hlinkClick r:id="rId7" action="ppaction://hlinksldjump"/>
          </p:cNvPr>
          <p:cNvSpPr txBox="1"/>
          <p:nvPr/>
        </p:nvSpPr>
        <p:spPr>
          <a:xfrm>
            <a:off x="8228516" y="2122723"/>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2266559704"/>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The Kingdom of Living Organisms</a:t>
            </a:r>
            <a:endParaRPr lang="en-US" sz="3600" dirty="0"/>
          </a:p>
        </p:txBody>
      </p:sp>
      <p:sp>
        <p:nvSpPr>
          <p:cNvPr id="34" name="Rectangle 33"/>
          <p:cNvSpPr/>
          <p:nvPr/>
        </p:nvSpPr>
        <p:spPr>
          <a:xfrm>
            <a:off x="165109" y="1124744"/>
            <a:ext cx="5559019" cy="5586145"/>
          </a:xfrm>
          <a:prstGeom prst="rect">
            <a:avLst/>
          </a:prstGeom>
        </p:spPr>
        <p:txBody>
          <a:bodyPr wrap="square">
            <a:spAutoFit/>
          </a:bodyPr>
          <a:lstStyle/>
          <a:p>
            <a:pPr>
              <a:buClr>
                <a:srgbClr val="C00000"/>
              </a:buClr>
              <a:buSzPct val="80000"/>
            </a:pPr>
            <a:r>
              <a:rPr lang="en-US" sz="1700" b="1" dirty="0" smtClean="0">
                <a:solidFill>
                  <a:srgbClr val="C00000"/>
                </a:solidFill>
              </a:rPr>
              <a:t>Plants</a:t>
            </a:r>
            <a:endParaRPr lang="en-US" sz="1700" b="1" dirty="0">
              <a:solidFill>
                <a:srgbClr val="C00000"/>
              </a:solidFill>
            </a:endParaRPr>
          </a:p>
          <a:p>
            <a:pPr marL="361950" indent="-361950">
              <a:buClr>
                <a:srgbClr val="C00000"/>
              </a:buClr>
              <a:buSzPct val="80000"/>
              <a:buFont typeface="Arial" panose="020B0604020202020204" pitchFamily="34" charset="0"/>
              <a:buChar char="►"/>
            </a:pPr>
            <a:r>
              <a:rPr lang="en-US" sz="1700" dirty="0"/>
              <a:t>The plants that are most familiar to us are the flowering plants, which include most kinds of trees. These plants have leaves, stems, roots and flowers (Figure </a:t>
            </a:r>
            <a:r>
              <a:rPr lang="en-US" sz="1700" b="1" dirty="0"/>
              <a:t>1.5</a:t>
            </a:r>
            <a:r>
              <a:rPr lang="en-US" sz="1700" dirty="0"/>
              <a:t>). However, there are other types of plants - including ferns and mosses - that do not have flowers. What all of them have in common is the green colour, caused by a pigment called chlorophyll. This pigment absorbs energy from sunlight, and the plant can use this energy to make sugars, by the process of photosynthesis.</a:t>
            </a:r>
          </a:p>
          <a:p>
            <a:pPr marL="361950" indent="-361950">
              <a:buClr>
                <a:srgbClr val="C00000"/>
              </a:buClr>
              <a:buSzPct val="80000"/>
              <a:buFont typeface="Arial" panose="020B0604020202020204" pitchFamily="34" charset="0"/>
              <a:buChar char="►"/>
            </a:pPr>
            <a:r>
              <a:rPr lang="en-US" sz="1700" dirty="0"/>
              <a:t>As they do not need to move around to get their food, plants are adapted to remain in one place. They often have a spreading shape, enabling them to capture as much sunlight energy as possible.</a:t>
            </a:r>
          </a:p>
          <a:p>
            <a:pPr marL="361950" indent="-361950">
              <a:buClr>
                <a:srgbClr val="C00000"/>
              </a:buClr>
              <a:buSzPct val="80000"/>
              <a:buFont typeface="Arial" panose="020B0604020202020204" pitchFamily="34" charset="0"/>
              <a:buChar char="►"/>
            </a:pPr>
            <a:r>
              <a:rPr lang="en-US" sz="1700" dirty="0"/>
              <a:t>Characteristics:</a:t>
            </a:r>
          </a:p>
          <a:p>
            <a:pPr marL="723900" indent="-361950">
              <a:buClr>
                <a:srgbClr val="C00000"/>
              </a:buClr>
              <a:buSzPct val="100000"/>
              <a:buFont typeface="Wingdings" panose="05000000000000000000" pitchFamily="2" charset="2"/>
              <a:buChar char="§"/>
            </a:pPr>
            <a:r>
              <a:rPr lang="en-US" sz="1700" dirty="0" smtClean="0"/>
              <a:t>multicellular</a:t>
            </a:r>
            <a:endParaRPr lang="en-US" sz="1700" dirty="0"/>
          </a:p>
          <a:p>
            <a:pPr marL="723900" indent="-361950">
              <a:buClr>
                <a:srgbClr val="C00000"/>
              </a:buClr>
              <a:buSzPct val="100000"/>
              <a:buFont typeface="Wingdings" panose="05000000000000000000" pitchFamily="2" charset="2"/>
              <a:buChar char="§"/>
            </a:pPr>
            <a:r>
              <a:rPr lang="en-US" sz="1700" dirty="0" smtClean="0"/>
              <a:t>cells </a:t>
            </a:r>
            <a:r>
              <a:rPr lang="en-US" sz="1700" dirty="0"/>
              <a:t>have a nucleus, cell walls made of cellulose and often contain chloroplasts</a:t>
            </a:r>
          </a:p>
          <a:p>
            <a:pPr marL="723900" indent="-361950">
              <a:buClr>
                <a:srgbClr val="C00000"/>
              </a:buClr>
              <a:buSzPct val="100000"/>
              <a:buFont typeface="Wingdings" panose="05000000000000000000" pitchFamily="2" charset="2"/>
              <a:buChar char="§"/>
            </a:pPr>
            <a:r>
              <a:rPr lang="en-US" sz="1700" dirty="0" smtClean="0"/>
              <a:t>feed </a:t>
            </a:r>
            <a:r>
              <a:rPr lang="en-US" sz="1700" dirty="0"/>
              <a:t>by photosynthesis</a:t>
            </a:r>
          </a:p>
          <a:p>
            <a:pPr marL="723900" indent="-361950">
              <a:buClr>
                <a:srgbClr val="C00000"/>
              </a:buClr>
              <a:buSzPct val="100000"/>
              <a:buFont typeface="Wingdings" panose="05000000000000000000" pitchFamily="2" charset="2"/>
              <a:buChar char="§"/>
            </a:pPr>
            <a:r>
              <a:rPr lang="en-US" sz="1700" dirty="0" smtClean="0"/>
              <a:t>may </a:t>
            </a:r>
            <a:r>
              <a:rPr lang="en-US" sz="1700" dirty="0"/>
              <a:t>have roots, stems and leaves.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6</a:t>
            </a:r>
            <a:endParaRPr lang="en-GB" sz="960" b="1" dirty="0">
              <a:latin typeface="Arial" panose="020B0604020202020204" pitchFamily="34" charset="0"/>
              <a:cs typeface="Arial" panose="020B0604020202020204" pitchFamily="34" charset="0"/>
            </a:endParaRPr>
          </a:p>
        </p:txBody>
      </p:sp>
      <p:sp>
        <p:nvSpPr>
          <p:cNvPr id="14" name="Rectangle 13"/>
          <p:cNvSpPr/>
          <p:nvPr/>
        </p:nvSpPr>
        <p:spPr>
          <a:xfrm>
            <a:off x="5220072" y="6350436"/>
            <a:ext cx="3672408" cy="318924"/>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1.5 – </a:t>
            </a:r>
            <a:r>
              <a:rPr lang="en-US" sz="1600" dirty="0"/>
              <a:t>An example of a plant.</a:t>
            </a:r>
            <a:endParaRPr lang="en-GB" sz="1600" dirty="0"/>
          </a:p>
        </p:txBody>
      </p:sp>
      <p:pic>
        <p:nvPicPr>
          <p:cNvPr id="6" name="Picture 5"/>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6401" t="2750" r="30765" b="4851"/>
          <a:stretch/>
        </p:blipFill>
        <p:spPr>
          <a:xfrm>
            <a:off x="5724128" y="1124745"/>
            <a:ext cx="3151099" cy="5184576"/>
          </a:xfrm>
          <a:prstGeom prst="rect">
            <a:avLst/>
          </a:prstGeom>
        </p:spPr>
      </p:pic>
      <p:sp>
        <p:nvSpPr>
          <p:cNvPr id="10" name="TextBox 9">
            <a:hlinkClick r:id="rId4" action="ppaction://hlinksldjump"/>
          </p:cNvPr>
          <p:cNvSpPr txBox="1"/>
          <p:nvPr/>
        </p:nvSpPr>
        <p:spPr>
          <a:xfrm>
            <a:off x="5796136" y="1556792"/>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422740993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The Kingdom of Living Organisms</a:t>
            </a:r>
            <a:endParaRPr lang="en-US" sz="36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7</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179512" y="1125899"/>
            <a:ext cx="8699936" cy="5586145"/>
          </a:xfrm>
          <a:prstGeom prst="rect">
            <a:avLst/>
          </a:prstGeom>
          <a:solidFill>
            <a:srgbClr val="F5FC9A"/>
          </a:solidFill>
          <a:ln w="57150">
            <a:solidFill>
              <a:srgbClr val="002060"/>
            </a:solidFill>
          </a:ln>
        </p:spPr>
        <p:txBody>
          <a:bodyPr wrap="square" rIns="4356000">
            <a:spAutoFit/>
          </a:bodyPr>
          <a:lstStyle/>
          <a:p>
            <a:pPr marL="620713" indent="-620713">
              <a:buClr>
                <a:srgbClr val="0070C0"/>
              </a:buClr>
              <a:tabLst>
                <a:tab pos="812800" algn="l"/>
                <a:tab pos="4300538" algn="l"/>
              </a:tabLst>
            </a:pPr>
            <a:r>
              <a:rPr lang="en-US" sz="2100" b="1" dirty="0"/>
              <a:t>1.2 </a:t>
            </a:r>
            <a:r>
              <a:rPr lang="en-US" sz="2100" dirty="0"/>
              <a:t>The photograph below shows a sea anemone, </a:t>
            </a:r>
            <a:r>
              <a:rPr lang="en-US" sz="2100" dirty="0" smtClean="0"/>
              <a:t/>
            </a:r>
            <a:br>
              <a:rPr lang="en-US" sz="2100" dirty="0" smtClean="0"/>
            </a:br>
            <a:r>
              <a:rPr lang="en-US" sz="2100" b="1" dirty="0" smtClean="0"/>
              <a:t>a</a:t>
            </a:r>
            <a:r>
              <a:rPr lang="en-US" sz="2100" dirty="0" smtClean="0"/>
              <a:t> </a:t>
            </a:r>
            <a:r>
              <a:rPr lang="en-US" sz="2100" dirty="0"/>
              <a:t>Explain why people used to think that sea anemones were plants.</a:t>
            </a:r>
          </a:p>
          <a:p>
            <a:pPr marL="620713" indent="-620713">
              <a:buClr>
                <a:srgbClr val="0070C0"/>
              </a:buClr>
              <a:tabLst>
                <a:tab pos="812800" algn="l"/>
                <a:tab pos="4300538" algn="l"/>
              </a:tabLst>
            </a:pPr>
            <a:r>
              <a:rPr lang="en-US" sz="2100" dirty="0" smtClean="0"/>
              <a:t>	</a:t>
            </a:r>
            <a:r>
              <a:rPr lang="en-US" sz="2100" b="1" dirty="0" smtClean="0"/>
              <a:t>b</a:t>
            </a:r>
            <a:r>
              <a:rPr lang="en-US" sz="2100" dirty="0" smtClean="0"/>
              <a:t> </a:t>
            </a:r>
            <a:r>
              <a:rPr lang="en-US" sz="2100" dirty="0"/>
              <a:t>Explain how using a microscope could help you to confirm that sea anemones are animals.</a:t>
            </a:r>
          </a:p>
          <a:p>
            <a:pPr marL="620713" indent="-620713">
              <a:buClr>
                <a:srgbClr val="0070C0"/>
              </a:buClr>
              <a:tabLst>
                <a:tab pos="812800" algn="l"/>
                <a:tab pos="4300538" algn="l"/>
              </a:tabLst>
            </a:pPr>
            <a:r>
              <a:rPr lang="en-US" sz="2100" b="1" dirty="0"/>
              <a:t>1.3</a:t>
            </a:r>
            <a:r>
              <a:rPr lang="en-US" sz="2100" dirty="0"/>
              <a:t> The photograph below shows a plant called a liverwort. Liverworts do not have roots or proper leaves. They do not have flowers. Suggest how you could show that a liverwort belongs to the plant kingdom.</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454" t="2745" r="2381" b="3943"/>
          <a:stretch/>
        </p:blipFill>
        <p:spPr>
          <a:xfrm>
            <a:off x="4644008" y="1198363"/>
            <a:ext cx="4218984" cy="274814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1883" t="1701" r="2791" b="30875"/>
          <a:stretch/>
        </p:blipFill>
        <p:spPr>
          <a:xfrm>
            <a:off x="4665268" y="4043171"/>
            <a:ext cx="4176463" cy="2554181"/>
          </a:xfrm>
          <a:prstGeom prst="rect">
            <a:avLst/>
          </a:prstGeom>
        </p:spPr>
      </p:pic>
      <p:sp>
        <p:nvSpPr>
          <p:cNvPr id="8" name="Oval 7"/>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TextBox 10">
            <a:hlinkClick r:id="rId5" action="ppaction://hlinksldjump"/>
          </p:cNvPr>
          <p:cNvSpPr txBox="1"/>
          <p:nvPr/>
        </p:nvSpPr>
        <p:spPr>
          <a:xfrm>
            <a:off x="3995936" y="2309971"/>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2595117458"/>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The Kingdom of Living Organisms</a:t>
            </a:r>
            <a:endParaRPr lang="en-US" sz="3600" dirty="0"/>
          </a:p>
        </p:txBody>
      </p:sp>
      <p:sp>
        <p:nvSpPr>
          <p:cNvPr id="34" name="Rectangle 33"/>
          <p:cNvSpPr/>
          <p:nvPr/>
        </p:nvSpPr>
        <p:spPr>
          <a:xfrm>
            <a:off x="165109" y="1124744"/>
            <a:ext cx="8727371" cy="5644622"/>
          </a:xfrm>
          <a:prstGeom prst="rect">
            <a:avLst/>
          </a:prstGeom>
        </p:spPr>
        <p:txBody>
          <a:bodyPr wrap="square">
            <a:spAutoFit/>
          </a:bodyPr>
          <a:lstStyle/>
          <a:p>
            <a:pPr>
              <a:buClr>
                <a:srgbClr val="C00000"/>
              </a:buClr>
              <a:buSzPct val="80000"/>
            </a:pPr>
            <a:r>
              <a:rPr lang="en-US" sz="1640" b="1" dirty="0" smtClean="0">
                <a:solidFill>
                  <a:srgbClr val="C00000"/>
                </a:solidFill>
              </a:rPr>
              <a:t>Fungi</a:t>
            </a:r>
            <a:endParaRPr lang="en-US" sz="1640" b="1" dirty="0">
              <a:solidFill>
                <a:srgbClr val="C00000"/>
              </a:solidFill>
            </a:endParaRPr>
          </a:p>
          <a:p>
            <a:pPr marL="361950" indent="-361950">
              <a:buClr>
                <a:srgbClr val="C00000"/>
              </a:buClr>
              <a:buSzPct val="80000"/>
              <a:buFont typeface="Arial" panose="020B0604020202020204" pitchFamily="34" charset="0"/>
              <a:buChar char="►"/>
            </a:pPr>
            <a:r>
              <a:rPr lang="en-US" sz="1640" dirty="0"/>
              <a:t>For a very long time, fungi were classified as plants. However, we now know that they are really very different, and belong in their own kingdom. Figure </a:t>
            </a:r>
            <a:r>
              <a:rPr lang="en-US" sz="1640" b="1" dirty="0"/>
              <a:t>1.6</a:t>
            </a:r>
            <a:r>
              <a:rPr lang="en-US" sz="1640" dirty="0"/>
              <a:t> shows the characteristic features of fungi.</a:t>
            </a:r>
          </a:p>
          <a:p>
            <a:pPr marL="361950" indent="-361950">
              <a:buClr>
                <a:srgbClr val="C00000"/>
              </a:buClr>
              <a:buSzPct val="80000"/>
              <a:buFont typeface="Arial" panose="020B0604020202020204" pitchFamily="34" charset="0"/>
              <a:buChar char="►"/>
            </a:pPr>
            <a:r>
              <a:rPr lang="en-US" sz="1640" dirty="0"/>
              <a:t>We have found many different uses to make of </a:t>
            </a:r>
            <a:r>
              <a:rPr lang="en-US" sz="1640" dirty="0" smtClean="0"/>
              <a:t/>
            </a:r>
            <a:br>
              <a:rPr lang="en-US" sz="1640" dirty="0" smtClean="0"/>
            </a:br>
            <a:r>
              <a:rPr lang="en-US" sz="1640" dirty="0" smtClean="0"/>
              <a:t>fungi</a:t>
            </a:r>
            <a:r>
              <a:rPr lang="en-US" sz="1640" dirty="0"/>
              <a:t>. We eat them as mushrooms. We use the </a:t>
            </a:r>
            <a:r>
              <a:rPr lang="en-US" sz="1640" dirty="0" smtClean="0"/>
              <a:t/>
            </a:r>
            <a:br>
              <a:rPr lang="en-US" sz="1640" dirty="0" smtClean="0"/>
            </a:br>
            <a:r>
              <a:rPr lang="en-US" sz="1640" dirty="0" smtClean="0"/>
              <a:t>unusual </a:t>
            </a:r>
            <a:r>
              <a:rPr lang="en-US" sz="1640" dirty="0"/>
              <a:t>fungus yeast to make ethanol and </a:t>
            </a:r>
            <a:r>
              <a:rPr lang="en-US" sz="1640" dirty="0" smtClean="0"/>
              <a:t>bread</a:t>
            </a:r>
            <a:r>
              <a:rPr lang="en-US" sz="1640" dirty="0"/>
              <a:t>. </a:t>
            </a:r>
            <a:r>
              <a:rPr lang="en-US" sz="1640" dirty="0" smtClean="0"/>
              <a:t/>
            </a:r>
            <a:br>
              <a:rPr lang="en-US" sz="1640" dirty="0" smtClean="0"/>
            </a:br>
            <a:r>
              <a:rPr lang="en-US" sz="1640" dirty="0" smtClean="0"/>
              <a:t>We </a:t>
            </a:r>
            <a:r>
              <a:rPr lang="en-US" sz="1640" dirty="0"/>
              <a:t>obtain antibiotics such as penicillin </a:t>
            </a:r>
            <a:r>
              <a:rPr lang="en-US" sz="1640" dirty="0" smtClean="0"/>
              <a:t>from </a:t>
            </a:r>
            <a:r>
              <a:rPr lang="en-US" sz="1640" dirty="0"/>
              <a:t>various </a:t>
            </a:r>
            <a:r>
              <a:rPr lang="en-US" sz="1640" dirty="0" smtClean="0"/>
              <a:t/>
            </a:r>
            <a:br>
              <a:rPr lang="en-US" sz="1640" dirty="0" smtClean="0"/>
            </a:br>
            <a:r>
              <a:rPr lang="en-US" sz="1640" dirty="0" smtClean="0"/>
              <a:t>different </a:t>
            </a:r>
            <a:r>
              <a:rPr lang="en-US" sz="1640" dirty="0"/>
              <a:t>fungi.</a:t>
            </a:r>
          </a:p>
          <a:p>
            <a:pPr marL="361950" indent="-361950">
              <a:buClr>
                <a:srgbClr val="C00000"/>
              </a:buClr>
              <a:buSzPct val="80000"/>
              <a:buFont typeface="Arial" panose="020B0604020202020204" pitchFamily="34" charset="0"/>
              <a:buChar char="►"/>
            </a:pPr>
            <a:r>
              <a:rPr lang="en-US" sz="1640" dirty="0"/>
              <a:t>Some fungi, however, are harmful. Some of these </a:t>
            </a:r>
            <a:r>
              <a:rPr lang="en-US" sz="1640" dirty="0" smtClean="0"/>
              <a:t/>
            </a:r>
            <a:br>
              <a:rPr lang="en-US" sz="1640" dirty="0" smtClean="0"/>
            </a:br>
            <a:r>
              <a:rPr lang="en-US" sz="1640" dirty="0" smtClean="0"/>
              <a:t>cause </a:t>
            </a:r>
            <a:r>
              <a:rPr lang="en-US" sz="1640" dirty="0"/>
              <a:t>food decay, while a few cause diseases, </a:t>
            </a:r>
            <a:r>
              <a:rPr lang="en-US" sz="1640" dirty="0" smtClean="0"/>
              <a:t/>
            </a:r>
            <a:br>
              <a:rPr lang="en-US" sz="1640" dirty="0" smtClean="0"/>
            </a:br>
            <a:r>
              <a:rPr lang="en-US" sz="1640" dirty="0" smtClean="0"/>
              <a:t>including </a:t>
            </a:r>
            <a:r>
              <a:rPr lang="en-US" sz="1640" dirty="0"/>
              <a:t>ringworm and athlete’s foot.</a:t>
            </a:r>
          </a:p>
          <a:p>
            <a:pPr marL="361950" indent="-361950">
              <a:buClr>
                <a:srgbClr val="C00000"/>
              </a:buClr>
              <a:buSzPct val="80000"/>
              <a:buFont typeface="Arial" panose="020B0604020202020204" pitchFamily="34" charset="0"/>
              <a:buChar char="►"/>
            </a:pPr>
            <a:r>
              <a:rPr lang="en-US" sz="1640" dirty="0"/>
              <a:t>Fungi do not have chlorophyll </a:t>
            </a:r>
            <a:r>
              <a:rPr lang="en-US" sz="1640" dirty="0" smtClean="0"/>
              <a:t>or photosynthesise</a:t>
            </a:r>
            <a:r>
              <a:rPr lang="en-US" sz="1640" dirty="0"/>
              <a:t>. </a:t>
            </a:r>
            <a:r>
              <a:rPr lang="en-US" sz="1640" dirty="0" smtClean="0"/>
              <a:t/>
            </a:r>
            <a:br>
              <a:rPr lang="en-US" sz="1640" dirty="0" smtClean="0"/>
            </a:br>
            <a:r>
              <a:rPr lang="en-US" sz="1640" dirty="0" smtClean="0"/>
              <a:t>Instead </a:t>
            </a:r>
            <a:r>
              <a:rPr lang="en-US" sz="1640" dirty="0"/>
              <a:t>they feed </a:t>
            </a:r>
            <a:r>
              <a:rPr lang="en-US" sz="1640" dirty="0" err="1" smtClean="0"/>
              <a:t>saprophytically</a:t>
            </a:r>
            <a:r>
              <a:rPr lang="en-US" sz="1640" dirty="0"/>
              <a:t>, </a:t>
            </a:r>
            <a:r>
              <a:rPr lang="en-US" sz="1640" dirty="0" smtClean="0"/>
              <a:t>or </a:t>
            </a:r>
            <a:r>
              <a:rPr lang="en-US" sz="1640" dirty="0"/>
              <a:t>parasitically, on </a:t>
            </a:r>
            <a:r>
              <a:rPr lang="en-US" sz="1640" dirty="0" smtClean="0"/>
              <a:t/>
            </a:r>
            <a:br>
              <a:rPr lang="en-US" sz="1640" dirty="0" smtClean="0"/>
            </a:br>
            <a:r>
              <a:rPr lang="en-US" sz="1640" dirty="0" smtClean="0"/>
              <a:t>organic </a:t>
            </a:r>
            <a:r>
              <a:rPr lang="en-US" sz="1640" dirty="0"/>
              <a:t>material </a:t>
            </a:r>
            <a:r>
              <a:rPr lang="en-US" sz="1640" dirty="0" smtClean="0"/>
              <a:t>like </a:t>
            </a:r>
            <a:r>
              <a:rPr lang="en-US" sz="1640" dirty="0"/>
              <a:t>faeces, </a:t>
            </a:r>
            <a:r>
              <a:rPr lang="en-US" sz="1640" dirty="0" smtClean="0"/>
              <a:t>human </a:t>
            </a:r>
            <a:r>
              <a:rPr lang="en-US" sz="1640" dirty="0"/>
              <a:t>foods and dead </a:t>
            </a:r>
            <a:r>
              <a:rPr lang="en-US" sz="1640" dirty="0" smtClean="0"/>
              <a:t/>
            </a:r>
            <a:br>
              <a:rPr lang="en-US" sz="1640" dirty="0" smtClean="0"/>
            </a:br>
            <a:r>
              <a:rPr lang="en-US" sz="1640" dirty="0" smtClean="0"/>
              <a:t>plants </a:t>
            </a:r>
            <a:r>
              <a:rPr lang="en-US" sz="1640" dirty="0"/>
              <a:t>or </a:t>
            </a:r>
            <a:r>
              <a:rPr lang="en-US" sz="1640" dirty="0" smtClean="0"/>
              <a:t>animals</a:t>
            </a:r>
            <a:r>
              <a:rPr lang="en-US" sz="1640" dirty="0"/>
              <a:t>.</a:t>
            </a:r>
          </a:p>
          <a:p>
            <a:pPr marL="361950" indent="-361950">
              <a:buClr>
                <a:srgbClr val="C00000"/>
              </a:buClr>
              <a:buSzPct val="80000"/>
              <a:buFont typeface="Arial" panose="020B0604020202020204" pitchFamily="34" charset="0"/>
              <a:buChar char="►"/>
            </a:pPr>
            <a:r>
              <a:rPr lang="en-US" sz="1640" b="1" dirty="0">
                <a:solidFill>
                  <a:srgbClr val="C00000"/>
                </a:solidFill>
              </a:rPr>
              <a:t>Characteristics</a:t>
            </a:r>
            <a:r>
              <a:rPr lang="en-US" sz="1640" dirty="0"/>
              <a:t>:</a:t>
            </a:r>
          </a:p>
          <a:p>
            <a:pPr marL="723900" indent="-361950">
              <a:buClr>
                <a:srgbClr val="C00000"/>
              </a:buClr>
              <a:buSzPct val="100000"/>
              <a:buFont typeface="Wingdings" panose="05000000000000000000" pitchFamily="2" charset="2"/>
              <a:buChar char="§"/>
            </a:pPr>
            <a:r>
              <a:rPr lang="en-US" sz="1640" dirty="0" smtClean="0"/>
              <a:t>usually </a:t>
            </a:r>
            <a:r>
              <a:rPr lang="en-US" sz="1640" dirty="0"/>
              <a:t>multicellular (many-celled)</a:t>
            </a:r>
          </a:p>
          <a:p>
            <a:pPr marL="723900" indent="-361950">
              <a:buClr>
                <a:srgbClr val="C00000"/>
              </a:buClr>
              <a:buSzPct val="100000"/>
              <a:buFont typeface="Wingdings" panose="05000000000000000000" pitchFamily="2" charset="2"/>
              <a:buChar char="§"/>
            </a:pPr>
            <a:r>
              <a:rPr lang="en-US" sz="1640" dirty="0" smtClean="0"/>
              <a:t>have </a:t>
            </a:r>
            <a:r>
              <a:rPr lang="en-US" sz="1640" dirty="0"/>
              <a:t>nuclei</a:t>
            </a:r>
          </a:p>
          <a:p>
            <a:pPr marL="723900" indent="-361950">
              <a:buClr>
                <a:srgbClr val="C00000"/>
              </a:buClr>
              <a:buSzPct val="100000"/>
              <a:buFont typeface="Wingdings" panose="05000000000000000000" pitchFamily="2" charset="2"/>
              <a:buChar char="§"/>
            </a:pPr>
            <a:r>
              <a:rPr lang="en-US" sz="1640" dirty="0" smtClean="0"/>
              <a:t>have </a:t>
            </a:r>
            <a:r>
              <a:rPr lang="en-US" sz="1640" dirty="0"/>
              <a:t>cell walls, not made of cellulose</a:t>
            </a:r>
          </a:p>
          <a:p>
            <a:pPr marL="723900" indent="-361950">
              <a:buClr>
                <a:srgbClr val="C00000"/>
              </a:buClr>
              <a:buSzPct val="100000"/>
              <a:buFont typeface="Wingdings" panose="05000000000000000000" pitchFamily="2" charset="2"/>
              <a:buChar char="§"/>
            </a:pPr>
            <a:r>
              <a:rPr lang="en-US" sz="1640" dirty="0" smtClean="0"/>
              <a:t>do </a:t>
            </a:r>
            <a:r>
              <a:rPr lang="en-US" sz="1640" dirty="0"/>
              <a:t>not have chlorophyll</a:t>
            </a:r>
          </a:p>
          <a:p>
            <a:pPr marL="723900" indent="-361950">
              <a:buClr>
                <a:srgbClr val="C00000"/>
              </a:buClr>
              <a:buSzPct val="100000"/>
              <a:buFont typeface="Wingdings" panose="05000000000000000000" pitchFamily="2" charset="2"/>
              <a:buChar char="§"/>
            </a:pPr>
            <a:r>
              <a:rPr lang="en-US" sz="1640" dirty="0" smtClean="0"/>
              <a:t>feed </a:t>
            </a:r>
            <a:r>
              <a:rPr lang="en-US" sz="1640" dirty="0"/>
              <a:t>by saprophytic or parasitic nutrition.</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6</a:t>
            </a:r>
            <a:endParaRPr lang="en-GB" sz="960" b="1" dirty="0">
              <a:latin typeface="Arial" panose="020B0604020202020204" pitchFamily="34" charset="0"/>
              <a:cs typeface="Arial" panose="020B0604020202020204" pitchFamily="34" charset="0"/>
            </a:endParaRPr>
          </a:p>
        </p:txBody>
      </p:sp>
      <p:sp>
        <p:nvSpPr>
          <p:cNvPr id="14" name="Rectangle 13"/>
          <p:cNvSpPr/>
          <p:nvPr/>
        </p:nvSpPr>
        <p:spPr>
          <a:xfrm>
            <a:off x="5004048" y="6350436"/>
            <a:ext cx="3888432" cy="318924"/>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sz="1600" b="1" dirty="0"/>
              <a:t>Figure </a:t>
            </a:r>
            <a:r>
              <a:rPr lang="en-US" sz="1600" b="1" dirty="0" smtClean="0"/>
              <a:t>1.6 – </a:t>
            </a:r>
            <a:r>
              <a:rPr lang="en-US" sz="1600" dirty="0"/>
              <a:t>Some examples of fungi.</a:t>
            </a:r>
            <a:endParaRPr lang="en-GB" sz="16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5724128" y="2059091"/>
            <a:ext cx="3168352" cy="4250229"/>
          </a:xfrm>
          <a:prstGeom prst="rect">
            <a:avLst/>
          </a:prstGeom>
        </p:spPr>
      </p:pic>
      <p:sp>
        <p:nvSpPr>
          <p:cNvPr id="8" name="TextBox 7">
            <a:hlinkClick r:id="rId4" action="ppaction://hlinksldjump"/>
          </p:cNvPr>
          <p:cNvSpPr txBox="1"/>
          <p:nvPr/>
        </p:nvSpPr>
        <p:spPr>
          <a:xfrm>
            <a:off x="5508104" y="5478323"/>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3269867605"/>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The Kingdom of Living Organisms</a:t>
            </a:r>
            <a:endParaRPr lang="en-US" sz="3600" dirty="0"/>
          </a:p>
        </p:txBody>
      </p:sp>
      <p:sp>
        <p:nvSpPr>
          <p:cNvPr id="34" name="Rectangle 33"/>
          <p:cNvSpPr/>
          <p:nvPr/>
        </p:nvSpPr>
        <p:spPr>
          <a:xfrm>
            <a:off x="165109" y="1124744"/>
            <a:ext cx="5198979" cy="5632311"/>
          </a:xfrm>
          <a:prstGeom prst="rect">
            <a:avLst/>
          </a:prstGeom>
        </p:spPr>
        <p:txBody>
          <a:bodyPr wrap="square">
            <a:spAutoFit/>
          </a:bodyPr>
          <a:lstStyle/>
          <a:p>
            <a:pPr>
              <a:buClr>
                <a:srgbClr val="C00000"/>
              </a:buClr>
              <a:buSzPct val="80000"/>
            </a:pPr>
            <a:r>
              <a:rPr lang="en-US" sz="2000" b="1" dirty="0" err="1" smtClean="0">
                <a:solidFill>
                  <a:srgbClr val="C00000"/>
                </a:solidFill>
              </a:rPr>
              <a:t>Protoctists</a:t>
            </a:r>
            <a:endParaRPr lang="en-US" sz="2000" b="1" dirty="0">
              <a:solidFill>
                <a:srgbClr val="C00000"/>
              </a:solidFill>
            </a:endParaRPr>
          </a:p>
          <a:p>
            <a:pPr marL="361950" indent="-361950">
              <a:buClr>
                <a:srgbClr val="C00000"/>
              </a:buClr>
              <a:buSzPct val="80000"/>
              <a:buFont typeface="Arial" panose="020B0604020202020204" pitchFamily="34" charset="0"/>
              <a:buChar char="►"/>
            </a:pPr>
            <a:r>
              <a:rPr lang="en-US" sz="2000" dirty="0" smtClean="0"/>
              <a:t>The kingdom </a:t>
            </a:r>
            <a:r>
              <a:rPr lang="en-US" sz="2000" dirty="0" err="1" smtClean="0"/>
              <a:t>Protoctista</a:t>
            </a:r>
            <a:r>
              <a:rPr lang="en-US" sz="2000" dirty="0" smtClean="0"/>
              <a:t> (Figure </a:t>
            </a:r>
            <a:r>
              <a:rPr lang="en-US" sz="2000" b="1" dirty="0" smtClean="0"/>
              <a:t>1.7</a:t>
            </a:r>
            <a:r>
              <a:rPr lang="en-US" sz="2000" dirty="0" smtClean="0"/>
              <a:t>) contains a quite a mixture of organisms. </a:t>
            </a:r>
            <a:r>
              <a:rPr lang="en-US" sz="2000" dirty="0"/>
              <a:t>They all have cells with a nucleus, </a:t>
            </a:r>
            <a:r>
              <a:rPr lang="en-US" sz="2000" dirty="0" smtClean="0"/>
              <a:t>but some plant-like </a:t>
            </a:r>
            <a:r>
              <a:rPr lang="en-US" sz="2000" dirty="0"/>
              <a:t>cells with chloroplasts </a:t>
            </a:r>
            <a:r>
              <a:rPr lang="en-US" sz="2000" dirty="0" smtClean="0"/>
              <a:t>and cellulose cell </a:t>
            </a:r>
            <a:r>
              <a:rPr lang="en-US" sz="2000" dirty="0"/>
              <a:t>walls, while others have animal-like cells </a:t>
            </a:r>
            <a:r>
              <a:rPr lang="en-US" sz="2000" dirty="0" smtClean="0"/>
              <a:t>without </a:t>
            </a:r>
            <a:r>
              <a:rPr lang="en-US" sz="2000" dirty="0"/>
              <a:t>these features. Most </a:t>
            </a:r>
            <a:r>
              <a:rPr lang="en-US" sz="2000" dirty="0" err="1"/>
              <a:t>protoctists</a:t>
            </a:r>
            <a:r>
              <a:rPr lang="en-US" sz="2000" dirty="0"/>
              <a:t> are unicellular </a:t>
            </a:r>
            <a:r>
              <a:rPr lang="en-US" sz="2000" dirty="0" smtClean="0"/>
              <a:t>(made </a:t>
            </a:r>
            <a:r>
              <a:rPr lang="en-US" sz="2000" dirty="0"/>
              <a:t>of just a single cell) but some, such as seaweeds, are multicellular.</a:t>
            </a:r>
          </a:p>
          <a:p>
            <a:pPr>
              <a:buClr>
                <a:srgbClr val="C00000"/>
              </a:buClr>
              <a:buSzPct val="80000"/>
            </a:pPr>
            <a:r>
              <a:rPr lang="en-US" sz="2000" b="1" dirty="0">
                <a:solidFill>
                  <a:srgbClr val="C00000"/>
                </a:solidFill>
              </a:rPr>
              <a:t>Characteristics:</a:t>
            </a:r>
          </a:p>
          <a:p>
            <a:pPr marL="723900" indent="-361950">
              <a:buClr>
                <a:srgbClr val="C00000"/>
              </a:buClr>
              <a:buSzPct val="100000"/>
              <a:buFont typeface="Wingdings" panose="05000000000000000000" pitchFamily="2" charset="2"/>
              <a:buChar char="§"/>
            </a:pPr>
            <a:r>
              <a:rPr lang="en-US" sz="2000" dirty="0" smtClean="0"/>
              <a:t>multicellular </a:t>
            </a:r>
            <a:r>
              <a:rPr lang="en-US" sz="2000" dirty="0"/>
              <a:t>or unicellular</a:t>
            </a:r>
          </a:p>
          <a:p>
            <a:pPr marL="723900" indent="-361950">
              <a:buClr>
                <a:srgbClr val="C00000"/>
              </a:buClr>
              <a:buSzPct val="100000"/>
              <a:buFont typeface="Wingdings" panose="05000000000000000000" pitchFamily="2" charset="2"/>
              <a:buChar char="§"/>
            </a:pPr>
            <a:r>
              <a:rPr lang="en-US" sz="2000" dirty="0" smtClean="0"/>
              <a:t>cells </a:t>
            </a:r>
            <a:r>
              <a:rPr lang="en-US" sz="2000" dirty="0"/>
              <a:t>have a nucleus</a:t>
            </a:r>
          </a:p>
          <a:p>
            <a:pPr marL="723900" indent="-361950">
              <a:buClr>
                <a:srgbClr val="C00000"/>
              </a:buClr>
              <a:buSzPct val="100000"/>
              <a:buFont typeface="Wingdings" panose="05000000000000000000" pitchFamily="2" charset="2"/>
              <a:buChar char="§"/>
            </a:pPr>
            <a:r>
              <a:rPr lang="en-US" sz="2000" dirty="0" smtClean="0"/>
              <a:t>cells </a:t>
            </a:r>
            <a:r>
              <a:rPr lang="en-US" sz="2000" dirty="0"/>
              <a:t>may or may not have a cell wall and chloroplasts</a:t>
            </a:r>
          </a:p>
          <a:p>
            <a:pPr marL="723900" indent="-361950">
              <a:buClr>
                <a:srgbClr val="C00000"/>
              </a:buClr>
              <a:buSzPct val="100000"/>
              <a:buFont typeface="Wingdings" panose="05000000000000000000" pitchFamily="2" charset="2"/>
              <a:buChar char="§"/>
            </a:pPr>
            <a:r>
              <a:rPr lang="en-US" sz="2000" dirty="0" smtClean="0"/>
              <a:t>some </a:t>
            </a:r>
            <a:r>
              <a:rPr lang="en-US" sz="2000" dirty="0"/>
              <a:t>feed by photosynthesis and others feed on organic substances made by other organisms.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a:t>
            </a:r>
            <a:endParaRPr lang="en-GB" sz="960" b="1" dirty="0">
              <a:latin typeface="Arial" panose="020B0604020202020204" pitchFamily="34" charset="0"/>
              <a:cs typeface="Arial" panose="020B0604020202020204" pitchFamily="34" charset="0"/>
            </a:endParaRPr>
          </a:p>
        </p:txBody>
      </p:sp>
      <p:sp>
        <p:nvSpPr>
          <p:cNvPr id="14" name="Rectangle 13"/>
          <p:cNvSpPr/>
          <p:nvPr/>
        </p:nvSpPr>
        <p:spPr>
          <a:xfrm>
            <a:off x="5364088" y="6093296"/>
            <a:ext cx="3528392" cy="565146"/>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sz="1600" b="1" dirty="0"/>
              <a:t>Figure </a:t>
            </a:r>
            <a:r>
              <a:rPr lang="en-US" sz="1600" b="1" dirty="0" smtClean="0"/>
              <a:t>1.7 – </a:t>
            </a:r>
            <a:r>
              <a:rPr lang="en-US" sz="1600" dirty="0"/>
              <a:t>Some examples of </a:t>
            </a:r>
            <a:r>
              <a:rPr lang="en-US" sz="1600" dirty="0" err="1" smtClean="0"/>
              <a:t>protoctists</a:t>
            </a:r>
            <a:r>
              <a:rPr lang="en-US" sz="1600" dirty="0" smtClean="0"/>
              <a:t>.</a:t>
            </a:r>
            <a:endParaRPr lang="en-GB" sz="1600"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t="1701" r="16002" b="9051"/>
          <a:stretch/>
        </p:blipFill>
        <p:spPr>
          <a:xfrm>
            <a:off x="5364088" y="1145306"/>
            <a:ext cx="3532116" cy="4947989"/>
          </a:xfrm>
          <a:prstGeom prst="rect">
            <a:avLst/>
          </a:prstGeom>
        </p:spPr>
      </p:pic>
      <p:sp>
        <p:nvSpPr>
          <p:cNvPr id="8" name="TextBox 7">
            <a:hlinkClick r:id="rId4" action="ppaction://hlinksldjump"/>
          </p:cNvPr>
          <p:cNvSpPr txBox="1"/>
          <p:nvPr/>
        </p:nvSpPr>
        <p:spPr>
          <a:xfrm>
            <a:off x="8300524" y="4110171"/>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195820296"/>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The Kingdom of Living Organisms</a:t>
            </a:r>
            <a:endParaRPr lang="en-US" sz="3600" dirty="0"/>
          </a:p>
        </p:txBody>
      </p:sp>
      <p:sp>
        <p:nvSpPr>
          <p:cNvPr id="34" name="Rectangle 33"/>
          <p:cNvSpPr/>
          <p:nvPr/>
        </p:nvSpPr>
        <p:spPr>
          <a:xfrm>
            <a:off x="165109" y="1124744"/>
            <a:ext cx="8727371" cy="5632311"/>
          </a:xfrm>
          <a:prstGeom prst="rect">
            <a:avLst/>
          </a:prstGeom>
        </p:spPr>
        <p:txBody>
          <a:bodyPr wrap="square">
            <a:spAutoFit/>
          </a:bodyPr>
          <a:lstStyle/>
          <a:p>
            <a:pPr>
              <a:buClr>
                <a:srgbClr val="C00000"/>
              </a:buClr>
              <a:buSzPct val="80000"/>
            </a:pPr>
            <a:r>
              <a:rPr lang="en-US" sz="2000" b="1" dirty="0" smtClean="0">
                <a:solidFill>
                  <a:srgbClr val="C00000"/>
                </a:solidFill>
              </a:rPr>
              <a:t>Prokaryotes</a:t>
            </a:r>
            <a:endParaRPr lang="en-US" sz="2000" b="1" dirty="0">
              <a:solidFill>
                <a:srgbClr val="C00000"/>
              </a:solidFill>
            </a:endParaRPr>
          </a:p>
          <a:p>
            <a:pPr marL="361950" indent="-361950">
              <a:buClr>
                <a:srgbClr val="C00000"/>
              </a:buClr>
              <a:buSzPct val="80000"/>
              <a:buFont typeface="Arial" panose="020B0604020202020204" pitchFamily="34" charset="0"/>
              <a:buChar char="►"/>
            </a:pPr>
            <a:r>
              <a:rPr lang="en-US" sz="2000" dirty="0"/>
              <a:t>Figure </a:t>
            </a:r>
            <a:r>
              <a:rPr lang="en-US" sz="2000" b="1" dirty="0"/>
              <a:t>1.8</a:t>
            </a:r>
            <a:r>
              <a:rPr lang="en-US" sz="2000" dirty="0"/>
              <a:t> shows some bacteria. Bacteria have cells that are very different from the cells of all other kinds of organism. The most important difference is that they do not have a nucleus.</a:t>
            </a:r>
          </a:p>
          <a:p>
            <a:pPr marL="361950" indent="-361950">
              <a:buClr>
                <a:srgbClr val="C00000"/>
              </a:buClr>
              <a:buSzPct val="80000"/>
              <a:buFont typeface="Arial" panose="020B0604020202020204" pitchFamily="34" charset="0"/>
              <a:buChar char="►"/>
            </a:pPr>
            <a:r>
              <a:rPr lang="en-US" sz="2000" dirty="0"/>
              <a:t>You will meet bacteria at various stages in your biology course. Some of them are harmful to us and cause diseases such as tuberculosis (TB) and cholera.</a:t>
            </a:r>
          </a:p>
          <a:p>
            <a:pPr marL="361950" indent="-361950">
              <a:buClr>
                <a:srgbClr val="C00000"/>
              </a:buClr>
              <a:buSzPct val="80000"/>
              <a:buFont typeface="Arial" panose="020B0604020202020204" pitchFamily="34" charset="0"/>
              <a:buChar char="►"/>
            </a:pPr>
            <a:r>
              <a:rPr lang="en-US" sz="2000" dirty="0"/>
              <a:t>Many more, however, are helpful. You will find out about their useful roles in the carbon cycle and the nitrogen cycle, in biotechnology, in the treatment of sewage to make it safe to release into the environment and in making insulin for the treatment of people with diabetes.</a:t>
            </a:r>
          </a:p>
          <a:p>
            <a:pPr marL="361950" indent="-361950">
              <a:buClr>
                <a:srgbClr val="C00000"/>
              </a:buClr>
              <a:buSzPct val="80000"/>
              <a:buFont typeface="Arial" panose="020B0604020202020204" pitchFamily="34" charset="0"/>
              <a:buChar char="►"/>
            </a:pPr>
            <a:r>
              <a:rPr lang="en-US" sz="2000" dirty="0"/>
              <a:t>Some bacteria can carry out photosynthesis. The oldest fossils belong to this kingdom, so we think that they were the first kinds of organism to evolve. Characteristics:</a:t>
            </a:r>
          </a:p>
          <a:p>
            <a:pPr marL="723900" indent="-361950">
              <a:buClr>
                <a:srgbClr val="C00000"/>
              </a:buClr>
              <a:buSzPct val="100000"/>
              <a:buFont typeface="Wingdings" panose="05000000000000000000" pitchFamily="2" charset="2"/>
              <a:buChar char="§"/>
            </a:pPr>
            <a:r>
              <a:rPr lang="en-US" sz="2000" dirty="0" smtClean="0"/>
              <a:t>often </a:t>
            </a:r>
            <a:r>
              <a:rPr lang="en-US" sz="2000" dirty="0"/>
              <a:t>unicellular (single-celled)</a:t>
            </a:r>
          </a:p>
          <a:p>
            <a:pPr marL="723900" indent="-361950">
              <a:buClr>
                <a:srgbClr val="C00000"/>
              </a:buClr>
              <a:buSzPct val="100000"/>
              <a:buFont typeface="Wingdings" panose="05000000000000000000" pitchFamily="2" charset="2"/>
              <a:buChar char="§"/>
            </a:pPr>
            <a:r>
              <a:rPr lang="en-US" sz="2000" dirty="0" smtClean="0"/>
              <a:t>have </a:t>
            </a:r>
            <a:r>
              <a:rPr lang="en-US" sz="2000" dirty="0"/>
              <a:t>no nucleus</a:t>
            </a:r>
          </a:p>
          <a:p>
            <a:pPr marL="723900" indent="-361950">
              <a:buClr>
                <a:srgbClr val="C00000"/>
              </a:buClr>
              <a:buSzPct val="100000"/>
              <a:buFont typeface="Wingdings" panose="05000000000000000000" pitchFamily="2" charset="2"/>
              <a:buChar char="§"/>
            </a:pPr>
            <a:r>
              <a:rPr lang="en-US" sz="2000" dirty="0" smtClean="0"/>
              <a:t>have </a:t>
            </a:r>
            <a:r>
              <a:rPr lang="en-US" sz="2000" dirty="0"/>
              <a:t>cell walls, not made of cellulose</a:t>
            </a:r>
          </a:p>
          <a:p>
            <a:pPr marL="723900" indent="-361950">
              <a:buClr>
                <a:srgbClr val="C00000"/>
              </a:buClr>
              <a:buSzPct val="100000"/>
              <a:buFont typeface="Wingdings" panose="05000000000000000000" pitchFamily="2" charset="2"/>
              <a:buChar char="§"/>
            </a:pPr>
            <a:r>
              <a:rPr lang="en-US" sz="2000" dirty="0" smtClean="0"/>
              <a:t>have </a:t>
            </a:r>
            <a:r>
              <a:rPr lang="en-US" sz="2000" dirty="0"/>
              <a:t>no mitochondria.</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a:t>
            </a:r>
            <a:endParaRPr lang="en-GB" sz="960" b="1" dirty="0">
              <a:latin typeface="Arial" panose="020B0604020202020204" pitchFamily="34" charset="0"/>
              <a:cs typeface="Arial" panose="020B0604020202020204" pitchFamily="34" charset="0"/>
            </a:endParaRPr>
          </a:p>
        </p:txBody>
      </p:sp>
      <p:sp>
        <p:nvSpPr>
          <p:cNvPr id="7" name="TextBox 6">
            <a:hlinkClick r:id="rId3" action="ppaction://hlinksldjump"/>
          </p:cNvPr>
          <p:cNvSpPr txBox="1"/>
          <p:nvPr/>
        </p:nvSpPr>
        <p:spPr>
          <a:xfrm>
            <a:off x="8228516" y="5766355"/>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2896043982"/>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The Kingdom of Living Organisms</a:t>
            </a:r>
            <a:endParaRPr lang="en-US" sz="36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a:t>
            </a:r>
            <a:endParaRPr lang="en-GB" sz="960" b="1" dirty="0">
              <a:latin typeface="Arial" panose="020B0604020202020204" pitchFamily="34" charset="0"/>
              <a:cs typeface="Arial" panose="020B0604020202020204" pitchFamily="34" charset="0"/>
            </a:endParaRPr>
          </a:p>
        </p:txBody>
      </p:sp>
      <p:sp>
        <p:nvSpPr>
          <p:cNvPr id="14" name="Rectangle 13"/>
          <p:cNvSpPr/>
          <p:nvPr/>
        </p:nvSpPr>
        <p:spPr>
          <a:xfrm>
            <a:off x="179512" y="6114667"/>
            <a:ext cx="4008475" cy="626701"/>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b="1" dirty="0"/>
              <a:t>Figure </a:t>
            </a:r>
            <a:r>
              <a:rPr lang="en-US" b="1" dirty="0" smtClean="0"/>
              <a:t>1.7 – </a:t>
            </a:r>
            <a:r>
              <a:rPr lang="en-US" dirty="0"/>
              <a:t>Some examples of </a:t>
            </a:r>
            <a:r>
              <a:rPr lang="en-US" dirty="0" err="1" smtClean="0"/>
              <a:t>protoctists</a:t>
            </a:r>
            <a:r>
              <a:rPr lang="en-US" dirty="0" smtClean="0"/>
              <a:t>.</a:t>
            </a:r>
            <a:endParaRPr lang="en-GB" dirty="0"/>
          </a:p>
        </p:txBody>
      </p:sp>
      <p:sp>
        <p:nvSpPr>
          <p:cNvPr id="6" name="Rectangle 5"/>
          <p:cNvSpPr/>
          <p:nvPr/>
        </p:nvSpPr>
        <p:spPr>
          <a:xfrm>
            <a:off x="4427984" y="6072733"/>
            <a:ext cx="4464496" cy="626701"/>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b="1" dirty="0"/>
              <a:t>Figure </a:t>
            </a:r>
            <a:r>
              <a:rPr lang="en-US" b="1" dirty="0" smtClean="0"/>
              <a:t>1.8 – </a:t>
            </a:r>
            <a:r>
              <a:rPr lang="en-US" dirty="0"/>
              <a:t>Some examples of </a:t>
            </a:r>
            <a:r>
              <a:rPr lang="en-US" dirty="0" smtClean="0"/>
              <a:t>bacteria.</a:t>
            </a:r>
            <a:endParaRPr lang="en-GB"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639" r="2982" b="6951"/>
          <a:stretch/>
        </p:blipFill>
        <p:spPr>
          <a:xfrm>
            <a:off x="4572000" y="1142615"/>
            <a:ext cx="4320480" cy="4950681"/>
          </a:xfrm>
          <a:prstGeom prst="rect">
            <a:avLst/>
          </a:prstGeom>
        </p:spPr>
      </p:pic>
      <p:pic>
        <p:nvPicPr>
          <p:cNvPr id="8" name="Picture 7"/>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t="1701" r="16002" b="9051"/>
          <a:stretch/>
        </p:blipFill>
        <p:spPr>
          <a:xfrm>
            <a:off x="179511" y="1124744"/>
            <a:ext cx="4008476" cy="4947989"/>
          </a:xfrm>
          <a:prstGeom prst="rect">
            <a:avLst/>
          </a:prstGeom>
        </p:spPr>
      </p:pic>
      <p:sp>
        <p:nvSpPr>
          <p:cNvPr id="9" name="TextBox 8">
            <a:hlinkClick r:id="rId5" action="ppaction://hlinksldjump"/>
          </p:cNvPr>
          <p:cNvSpPr txBox="1"/>
          <p:nvPr/>
        </p:nvSpPr>
        <p:spPr>
          <a:xfrm>
            <a:off x="8228516" y="5838363"/>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3721460678"/>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1.4 – Viruses</a:t>
            </a:r>
            <a:endParaRPr lang="en-US" sz="4000" dirty="0"/>
          </a:p>
        </p:txBody>
      </p:sp>
      <p:sp>
        <p:nvSpPr>
          <p:cNvPr id="34" name="Rectangle 33"/>
          <p:cNvSpPr/>
          <p:nvPr/>
        </p:nvSpPr>
        <p:spPr>
          <a:xfrm>
            <a:off x="165109" y="1124744"/>
            <a:ext cx="5198979" cy="5632311"/>
          </a:xfrm>
          <a:prstGeom prst="rect">
            <a:avLst/>
          </a:prstGeom>
        </p:spPr>
        <p:txBody>
          <a:bodyPr wrap="square">
            <a:spAutoFit/>
          </a:bodyPr>
          <a:lstStyle/>
          <a:p>
            <a:pPr>
              <a:buClr>
                <a:srgbClr val="C00000"/>
              </a:buClr>
              <a:buSzPct val="80000"/>
            </a:pPr>
            <a:r>
              <a:rPr lang="en-US" sz="2000" b="1" dirty="0" smtClean="0">
                <a:solidFill>
                  <a:srgbClr val="C00000"/>
                </a:solidFill>
              </a:rPr>
              <a:t>Prokaryotes</a:t>
            </a:r>
            <a:endParaRPr lang="en-US" sz="2000" b="1" dirty="0">
              <a:solidFill>
                <a:srgbClr val="C00000"/>
              </a:solidFill>
            </a:endParaRPr>
          </a:p>
          <a:p>
            <a:pPr marL="361950" indent="-361950">
              <a:buClr>
                <a:srgbClr val="C00000"/>
              </a:buClr>
              <a:buSzPct val="80000"/>
              <a:buFont typeface="Arial" panose="020B0604020202020204" pitchFamily="34" charset="0"/>
              <a:buChar char="►"/>
            </a:pPr>
            <a:r>
              <a:rPr lang="en-US" sz="2000" dirty="0"/>
              <a:t>You have almost certainly had an illness caused by a virus. Viruses cause common diseases such as colds and influenza, and also more serious ones such as AIDS.</a:t>
            </a:r>
          </a:p>
          <a:p>
            <a:pPr marL="361950" indent="-361950">
              <a:buClr>
                <a:srgbClr val="C00000"/>
              </a:buClr>
              <a:buSzPct val="80000"/>
              <a:buFont typeface="Arial" panose="020B0604020202020204" pitchFamily="34" charset="0"/>
              <a:buChar char="►"/>
            </a:pPr>
            <a:r>
              <a:rPr lang="en-US" sz="2000" dirty="0"/>
              <a:t>Viruses are not normally considered to be alive, because they cannot do anything other than just exist, until they get inside a living cell. They then take over the cell’s machinery to make multiple copies of themselves. </a:t>
            </a:r>
            <a:endParaRPr lang="en-US" sz="2000" dirty="0" smtClean="0"/>
          </a:p>
          <a:p>
            <a:pPr marL="361950" indent="-361950">
              <a:buClr>
                <a:srgbClr val="C00000"/>
              </a:buClr>
              <a:buSzPct val="80000"/>
              <a:buFont typeface="Arial" panose="020B0604020202020204" pitchFamily="34" charset="0"/>
              <a:buChar char="►"/>
            </a:pPr>
            <a:r>
              <a:rPr lang="en-US" sz="2000" dirty="0" smtClean="0"/>
              <a:t>These </a:t>
            </a:r>
            <a:r>
              <a:rPr lang="en-US" sz="2000" dirty="0"/>
              <a:t>new viruses burst out of the cell and invade others, where the process is repeated. The host cell is usually killed when this happens. On their own, viruses cannot move, feed, excrete, show sensitivity, grow or reproduce</a:t>
            </a:r>
            <a:r>
              <a:rPr lang="en-US" sz="2000" dirty="0" smtClean="0"/>
              <a:t>.</a:t>
            </a:r>
            <a:endParaRPr lang="en-US" sz="2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a:t>
            </a:r>
            <a:endParaRPr lang="en-GB" sz="96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702" t="1701" r="5937" b="18500"/>
          <a:stretch/>
        </p:blipFill>
        <p:spPr>
          <a:xfrm>
            <a:off x="5364088" y="1124744"/>
            <a:ext cx="3489089" cy="2432758"/>
          </a:xfrm>
          <a:prstGeom prst="rect">
            <a:avLst/>
          </a:prstGeom>
        </p:spPr>
      </p:pic>
      <p:sp>
        <p:nvSpPr>
          <p:cNvPr id="6" name="Rectangle 5"/>
          <p:cNvSpPr/>
          <p:nvPr/>
        </p:nvSpPr>
        <p:spPr>
          <a:xfrm>
            <a:off x="5364088" y="3717032"/>
            <a:ext cx="3489089" cy="626701"/>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b="1" dirty="0"/>
              <a:t>Figure </a:t>
            </a:r>
            <a:r>
              <a:rPr lang="en-US" b="1" dirty="0" smtClean="0"/>
              <a:t>1.9 – </a:t>
            </a:r>
            <a:r>
              <a:rPr lang="en-US" dirty="0" smtClean="0"/>
              <a:t>The structure of a simple virus</a:t>
            </a:r>
            <a:endParaRPr lang="en-GB" dirty="0"/>
          </a:p>
        </p:txBody>
      </p:sp>
      <p:sp>
        <p:nvSpPr>
          <p:cNvPr id="7" name="TextBox 6">
            <a:hlinkClick r:id="rId4" action="ppaction://hlinksldjump"/>
          </p:cNvPr>
          <p:cNvSpPr txBox="1"/>
          <p:nvPr/>
        </p:nvSpPr>
        <p:spPr>
          <a:xfrm>
            <a:off x="8228516" y="1052736"/>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pic>
        <p:nvPicPr>
          <p:cNvPr id="2" name="Picture 2" descr="Image result for Prokaryot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589" r="2722" b="3466"/>
          <a:stretch/>
        </p:blipFill>
        <p:spPr bwMode="auto">
          <a:xfrm>
            <a:off x="5364088" y="4343732"/>
            <a:ext cx="3528392" cy="2253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0044555"/>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1.4 – Viruses</a:t>
            </a:r>
            <a:endParaRPr lang="en-US" sz="4000" dirty="0"/>
          </a:p>
        </p:txBody>
      </p:sp>
      <p:sp>
        <p:nvSpPr>
          <p:cNvPr id="34" name="Rectangle 33"/>
          <p:cNvSpPr/>
          <p:nvPr/>
        </p:nvSpPr>
        <p:spPr>
          <a:xfrm>
            <a:off x="165109" y="1124744"/>
            <a:ext cx="4694923" cy="3893374"/>
          </a:xfrm>
          <a:prstGeom prst="rect">
            <a:avLst/>
          </a:prstGeom>
        </p:spPr>
        <p:txBody>
          <a:bodyPr wrap="square">
            <a:spAutoFit/>
          </a:bodyPr>
          <a:lstStyle/>
          <a:p>
            <a:pPr>
              <a:buClr>
                <a:srgbClr val="C00000"/>
              </a:buClr>
              <a:buSzPct val="80000"/>
            </a:pPr>
            <a:r>
              <a:rPr lang="en-US" sz="1900" b="1" dirty="0" smtClean="0">
                <a:solidFill>
                  <a:srgbClr val="C00000"/>
                </a:solidFill>
              </a:rPr>
              <a:t>Prokaryotes</a:t>
            </a:r>
            <a:endParaRPr lang="en-US" sz="1900" b="1" dirty="0">
              <a:solidFill>
                <a:srgbClr val="C00000"/>
              </a:solidFill>
            </a:endParaRPr>
          </a:p>
          <a:p>
            <a:pPr marL="361950" indent="-361950">
              <a:buClr>
                <a:srgbClr val="C00000"/>
              </a:buClr>
              <a:buSzPct val="80000"/>
              <a:buFont typeface="Arial" panose="020B0604020202020204" pitchFamily="34" charset="0"/>
              <a:buChar char="►"/>
            </a:pPr>
            <a:r>
              <a:rPr lang="en-US" sz="1900" dirty="0" smtClean="0"/>
              <a:t>Figure </a:t>
            </a:r>
            <a:r>
              <a:rPr lang="en-US" sz="1900" b="1" dirty="0"/>
              <a:t>1.9</a:t>
            </a:r>
            <a:r>
              <a:rPr lang="en-US" sz="1900" dirty="0"/>
              <a:t> shows one kind of virus. It is not made of a cell - it is simply a piece of DNA or RNA (a chemical similar to DNA) surrounded by a protein coat. </a:t>
            </a:r>
            <a:endParaRPr lang="en-US" sz="1900" dirty="0" smtClean="0"/>
          </a:p>
          <a:p>
            <a:pPr marL="361950" indent="-361950">
              <a:buClr>
                <a:srgbClr val="C00000"/>
              </a:buClr>
              <a:buSzPct val="80000"/>
              <a:buFont typeface="Arial" panose="020B0604020202020204" pitchFamily="34" charset="0"/>
              <a:buChar char="►"/>
            </a:pPr>
            <a:r>
              <a:rPr lang="en-US" sz="1900" dirty="0" smtClean="0"/>
              <a:t>It </a:t>
            </a:r>
            <a:r>
              <a:rPr lang="en-US" sz="1900" dirty="0"/>
              <a:t>is hugely magnified in this diagram. The scale bar represents a length of 10 </a:t>
            </a:r>
            <a:r>
              <a:rPr lang="en-US" sz="1900" dirty="0" err="1"/>
              <a:t>nanometres</a:t>
            </a:r>
            <a:r>
              <a:rPr lang="en-US" sz="1900" dirty="0"/>
              <a:t>. One </a:t>
            </a:r>
            <a:r>
              <a:rPr lang="en-US" sz="1900" dirty="0" err="1"/>
              <a:t>nanometre</a:t>
            </a:r>
            <a:r>
              <a:rPr lang="en-US" sz="1900" dirty="0"/>
              <a:t> is 1 x 10_9mm. In other words, you could line up more than 15000 of these viruses between two of the </a:t>
            </a:r>
            <a:r>
              <a:rPr lang="en-US" sz="1900" dirty="0" err="1"/>
              <a:t>millimetre</a:t>
            </a:r>
            <a:r>
              <a:rPr lang="en-US" sz="1900" dirty="0"/>
              <a:t> marks on your ruler.</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702" t="1701" r="5937" b="18500"/>
          <a:stretch/>
        </p:blipFill>
        <p:spPr>
          <a:xfrm>
            <a:off x="4860032" y="1124744"/>
            <a:ext cx="3993145" cy="2784210"/>
          </a:xfrm>
          <a:prstGeom prst="rect">
            <a:avLst/>
          </a:prstGeom>
        </p:spPr>
      </p:pic>
      <p:sp>
        <p:nvSpPr>
          <p:cNvPr id="6" name="Rectangle 5"/>
          <p:cNvSpPr/>
          <p:nvPr/>
        </p:nvSpPr>
        <p:spPr>
          <a:xfrm>
            <a:off x="4860032" y="4159990"/>
            <a:ext cx="3993145" cy="626701"/>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b="1" dirty="0"/>
              <a:t>Figure </a:t>
            </a:r>
            <a:r>
              <a:rPr lang="en-US" b="1" dirty="0" smtClean="0"/>
              <a:t>1.9 – </a:t>
            </a:r>
            <a:r>
              <a:rPr lang="en-US" dirty="0" smtClean="0"/>
              <a:t>The structure of a simple virus</a:t>
            </a:r>
            <a:endParaRPr lang="en-GB" dirty="0"/>
          </a:p>
        </p:txBody>
      </p:sp>
      <p:sp>
        <p:nvSpPr>
          <p:cNvPr id="7" name="Rectangle 6"/>
          <p:cNvSpPr/>
          <p:nvPr/>
        </p:nvSpPr>
        <p:spPr>
          <a:xfrm>
            <a:off x="179512" y="5038144"/>
            <a:ext cx="8699936" cy="1631216"/>
          </a:xfrm>
          <a:prstGeom prst="rect">
            <a:avLst/>
          </a:prstGeom>
          <a:solidFill>
            <a:srgbClr val="F5FC9A"/>
          </a:solidFill>
          <a:ln w="57150">
            <a:solidFill>
              <a:srgbClr val="002060"/>
            </a:solidFill>
          </a:ln>
        </p:spPr>
        <p:txBody>
          <a:bodyPr wrap="square" rIns="90000">
            <a:spAutoFit/>
          </a:bodyPr>
          <a:lstStyle/>
          <a:p>
            <a:pPr marL="620713" indent="-620713">
              <a:buClr>
                <a:srgbClr val="0070C0"/>
              </a:buClr>
              <a:tabLst>
                <a:tab pos="812800" algn="l"/>
                <a:tab pos="4300538" algn="l"/>
              </a:tabLst>
            </a:pPr>
            <a:r>
              <a:rPr lang="en-US" sz="2000" b="1" dirty="0" smtClean="0">
                <a:solidFill>
                  <a:srgbClr val="C00000"/>
                </a:solidFill>
              </a:rPr>
              <a:t>Questions</a:t>
            </a:r>
            <a:endParaRPr lang="en-US" sz="2000" b="1" dirty="0">
              <a:solidFill>
                <a:srgbClr val="C00000"/>
              </a:solidFill>
            </a:endParaRPr>
          </a:p>
          <a:p>
            <a:pPr marL="534988" indent="-534988">
              <a:buClr>
                <a:srgbClr val="0070C0"/>
              </a:buClr>
              <a:tabLst>
                <a:tab pos="812800" algn="l"/>
                <a:tab pos="4300538" algn="l"/>
              </a:tabLst>
            </a:pPr>
            <a:r>
              <a:rPr lang="en-US" sz="2000" b="1" dirty="0" smtClean="0"/>
              <a:t>1.4</a:t>
            </a:r>
            <a:r>
              <a:rPr lang="en-US" sz="2000" dirty="0" smtClean="0"/>
              <a:t> 	Why </a:t>
            </a:r>
            <a:r>
              <a:rPr lang="en-US" sz="2000" dirty="0"/>
              <a:t>are viruses not generally considered to be living things?</a:t>
            </a:r>
          </a:p>
          <a:p>
            <a:pPr marL="534988" indent="-534988">
              <a:buClr>
                <a:srgbClr val="0070C0"/>
              </a:buClr>
              <a:tabLst>
                <a:tab pos="812800" algn="l"/>
                <a:tab pos="4300538" algn="l"/>
              </a:tabLst>
            </a:pPr>
            <a:r>
              <a:rPr lang="en-US" sz="2000" b="1" dirty="0"/>
              <a:t>1.5</a:t>
            </a:r>
            <a:r>
              <a:rPr lang="en-US" sz="2000" dirty="0"/>
              <a:t> </a:t>
            </a:r>
            <a:r>
              <a:rPr lang="en-US" sz="2000" dirty="0" smtClean="0"/>
              <a:t>	State </a:t>
            </a:r>
            <a:r>
              <a:rPr lang="en-US" sz="2000" dirty="0"/>
              <a:t>one similarity and one difference between the cells of a </a:t>
            </a:r>
            <a:r>
              <a:rPr lang="en-US" sz="2000" dirty="0" smtClean="0"/>
              <a:t/>
            </a:r>
            <a:br>
              <a:rPr lang="en-US" sz="2000" dirty="0" smtClean="0"/>
            </a:br>
            <a:r>
              <a:rPr lang="en-US" sz="2000" dirty="0" smtClean="0"/>
              <a:t>fungus </a:t>
            </a:r>
            <a:r>
              <a:rPr lang="en-US" sz="2000" dirty="0"/>
              <a:t>and the cells of a plant.</a:t>
            </a:r>
          </a:p>
          <a:p>
            <a:pPr marL="534988" indent="-534988">
              <a:buClr>
                <a:srgbClr val="0070C0"/>
              </a:buClr>
              <a:tabLst>
                <a:tab pos="812800" algn="l"/>
                <a:tab pos="4300538" algn="l"/>
              </a:tabLst>
            </a:pPr>
            <a:r>
              <a:rPr lang="en-US" sz="2000" b="1" dirty="0"/>
              <a:t>1.6</a:t>
            </a:r>
            <a:r>
              <a:rPr lang="en-US" sz="2000" dirty="0"/>
              <a:t> </a:t>
            </a:r>
            <a:r>
              <a:rPr lang="en-US" sz="2000" dirty="0" smtClean="0"/>
              <a:t>	How </a:t>
            </a:r>
            <a:r>
              <a:rPr lang="en-US" sz="2000" dirty="0"/>
              <a:t>do the cells of bacteria differ from the cells of plants and animals?</a:t>
            </a:r>
          </a:p>
        </p:txBody>
      </p:sp>
      <p:sp>
        <p:nvSpPr>
          <p:cNvPr id="8" name="Oval 7"/>
          <p:cNvSpPr/>
          <p:nvPr/>
        </p:nvSpPr>
        <p:spPr>
          <a:xfrm rot="1078849">
            <a:off x="8610964" y="4858581"/>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3" name="TextBox 2">
            <a:hlinkClick r:id="rId4" action="ppaction://hlinkfile"/>
          </p:cNvPr>
          <p:cNvSpPr txBox="1"/>
          <p:nvPr/>
        </p:nvSpPr>
        <p:spPr>
          <a:xfrm>
            <a:off x="8253145" y="5406315"/>
            <a:ext cx="561372" cy="830997"/>
          </a:xfrm>
          <a:prstGeom prst="rect">
            <a:avLst/>
          </a:prstGeom>
          <a:noFill/>
        </p:spPr>
        <p:txBody>
          <a:bodyPr wrap="none" rtlCol="0">
            <a:spAutoFit/>
          </a:bodyPr>
          <a:lstStyle/>
          <a:p>
            <a:r>
              <a:rPr lang="en-IE" sz="4800" b="1" dirty="0" smtClean="0">
                <a:solidFill>
                  <a:srgbClr val="FF0000"/>
                </a:solidFill>
              </a:rPr>
              <a:t>?</a:t>
            </a:r>
            <a:endParaRPr lang="en-GB" b="1" dirty="0">
              <a:solidFill>
                <a:srgbClr val="FF0000"/>
              </a:solidFill>
            </a:endParaRPr>
          </a:p>
        </p:txBody>
      </p:sp>
      <p:sp>
        <p:nvSpPr>
          <p:cNvPr id="10" name="TextBox 9">
            <a:hlinkClick r:id="rId5" action="ppaction://hlinksldjump"/>
          </p:cNvPr>
          <p:cNvSpPr txBox="1"/>
          <p:nvPr/>
        </p:nvSpPr>
        <p:spPr>
          <a:xfrm>
            <a:off x="8228516" y="1052736"/>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3311956547"/>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1.5 – Classifying Animals</a:t>
            </a:r>
            <a:endParaRPr lang="en-US" sz="4000" dirty="0"/>
          </a:p>
        </p:txBody>
      </p:sp>
      <p:sp>
        <p:nvSpPr>
          <p:cNvPr id="34" name="Rectangle 33"/>
          <p:cNvSpPr/>
          <p:nvPr/>
        </p:nvSpPr>
        <p:spPr>
          <a:xfrm>
            <a:off x="165109" y="1124744"/>
            <a:ext cx="4608773" cy="5466112"/>
          </a:xfrm>
          <a:prstGeom prst="rect">
            <a:avLst/>
          </a:prstGeom>
        </p:spPr>
        <p:txBody>
          <a:bodyPr wrap="square">
            <a:spAutoFit/>
          </a:bodyPr>
          <a:lstStyle/>
          <a:p>
            <a:pPr>
              <a:buClr>
                <a:srgbClr val="C00000"/>
              </a:buClr>
              <a:buSzPct val="80000"/>
            </a:pPr>
            <a:r>
              <a:rPr lang="en-US" sz="1940" b="1" dirty="0" smtClean="0">
                <a:solidFill>
                  <a:srgbClr val="C00000"/>
                </a:solidFill>
              </a:rPr>
              <a:t>Prokaryotes</a:t>
            </a:r>
            <a:endParaRPr lang="en-US" sz="1940" b="1" dirty="0">
              <a:solidFill>
                <a:srgbClr val="C00000"/>
              </a:solidFill>
            </a:endParaRPr>
          </a:p>
          <a:p>
            <a:pPr marL="361950" indent="-361950">
              <a:buClr>
                <a:srgbClr val="C00000"/>
              </a:buClr>
              <a:buSzPct val="80000"/>
              <a:buFont typeface="Arial" panose="020B0604020202020204" pitchFamily="34" charset="0"/>
              <a:buChar char="►"/>
            </a:pPr>
            <a:r>
              <a:rPr lang="en-US" sz="1940" dirty="0"/>
              <a:t>Figure </a:t>
            </a:r>
            <a:r>
              <a:rPr lang="en-US" sz="1940" b="1" dirty="0"/>
              <a:t>1.10</a:t>
            </a:r>
            <a:r>
              <a:rPr lang="en-US" sz="1940" dirty="0"/>
              <a:t> shows some of the major groups into which the animal kingdom is classified</a:t>
            </a:r>
            <a:r>
              <a:rPr lang="en-US" sz="1940" dirty="0" smtClean="0"/>
              <a:t>.</a:t>
            </a:r>
          </a:p>
          <a:p>
            <a:pPr>
              <a:buClr>
                <a:srgbClr val="C00000"/>
              </a:buClr>
              <a:buSzPct val="80000"/>
            </a:pPr>
            <a:r>
              <a:rPr lang="en-US" sz="1940" b="1" dirty="0">
                <a:solidFill>
                  <a:srgbClr val="C00000"/>
                </a:solidFill>
              </a:rPr>
              <a:t>Phylum Vertebrates</a:t>
            </a:r>
          </a:p>
          <a:p>
            <a:pPr marL="361950" indent="-361950">
              <a:buClr>
                <a:srgbClr val="C00000"/>
              </a:buClr>
              <a:buSzPct val="80000"/>
              <a:buFont typeface="Arial" panose="020B0604020202020204" pitchFamily="34" charset="0"/>
              <a:buChar char="►"/>
            </a:pPr>
            <a:r>
              <a:rPr lang="en-US" sz="1940" dirty="0"/>
              <a:t>These are animals with a supporting rod running along the length of the body. The most familiar ones have a backbone and are called vertebrates.</a:t>
            </a:r>
          </a:p>
          <a:p>
            <a:pPr>
              <a:buClr>
                <a:srgbClr val="C00000"/>
              </a:buClr>
              <a:buSzPct val="80000"/>
            </a:pPr>
            <a:r>
              <a:rPr lang="en-US" sz="1940" b="1" dirty="0">
                <a:solidFill>
                  <a:srgbClr val="C00000"/>
                </a:solidFill>
              </a:rPr>
              <a:t>Class Fish</a:t>
            </a:r>
          </a:p>
          <a:p>
            <a:pPr marL="361950" indent="-361950">
              <a:buClr>
                <a:srgbClr val="C00000"/>
              </a:buClr>
              <a:buSzPct val="80000"/>
              <a:buFont typeface="Arial" panose="020B0604020202020204" pitchFamily="34" charset="0"/>
              <a:buChar char="►"/>
            </a:pPr>
            <a:r>
              <a:rPr lang="en-US" sz="1940" dirty="0"/>
              <a:t>The fish (Figure </a:t>
            </a:r>
            <a:r>
              <a:rPr lang="en-US" sz="1940" b="1" dirty="0"/>
              <a:t>1.11</a:t>
            </a:r>
            <a:r>
              <a:rPr lang="en-US" sz="1940" dirty="0"/>
              <a:t>) all live in water, except for one or two like the mudskipper, which can spend short periods of time breathing air.</a:t>
            </a:r>
          </a:p>
          <a:p>
            <a:pPr marL="361950" indent="-361950">
              <a:buClr>
                <a:srgbClr val="C00000"/>
              </a:buClr>
              <a:buSzPct val="80000"/>
              <a:buFont typeface="Arial" panose="020B0604020202020204" pitchFamily="34" charset="0"/>
              <a:buChar char="►"/>
            </a:pPr>
            <a:r>
              <a:rPr lang="en-US" sz="1940" dirty="0"/>
              <a:t>Characteristics:</a:t>
            </a:r>
          </a:p>
          <a:p>
            <a:pPr marL="723900" indent="-361950">
              <a:buClr>
                <a:srgbClr val="C00000"/>
              </a:buClr>
              <a:buSzPct val="100000"/>
              <a:buFont typeface="Wingdings" panose="05000000000000000000" pitchFamily="2" charset="2"/>
              <a:buChar char="§"/>
            </a:pPr>
            <a:r>
              <a:rPr lang="en-US" sz="1940" dirty="0" smtClean="0"/>
              <a:t>vertebrates </a:t>
            </a:r>
            <a:r>
              <a:rPr lang="en-US" sz="1940" dirty="0"/>
              <a:t>with scaly skin</a:t>
            </a:r>
          </a:p>
          <a:p>
            <a:pPr marL="723900" indent="-361950">
              <a:buClr>
                <a:srgbClr val="C00000"/>
              </a:buClr>
              <a:buSzPct val="100000"/>
              <a:buFont typeface="Wingdings" panose="05000000000000000000" pitchFamily="2" charset="2"/>
              <a:buChar char="§"/>
            </a:pPr>
            <a:r>
              <a:rPr lang="en-US" sz="1940" dirty="0" smtClean="0"/>
              <a:t>have </a:t>
            </a:r>
            <a:r>
              <a:rPr lang="en-US" sz="1940" dirty="0"/>
              <a:t>gills</a:t>
            </a:r>
          </a:p>
          <a:p>
            <a:pPr marL="723900" indent="-361950">
              <a:buClr>
                <a:srgbClr val="C00000"/>
              </a:buClr>
              <a:buSzPct val="100000"/>
              <a:buFont typeface="Wingdings" panose="05000000000000000000" pitchFamily="2" charset="2"/>
              <a:buChar char="§"/>
            </a:pPr>
            <a:r>
              <a:rPr lang="en-US" sz="1940" dirty="0" smtClean="0"/>
              <a:t>have </a:t>
            </a:r>
            <a:r>
              <a:rPr lang="en-US" sz="1940" dirty="0"/>
              <a:t>fins.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5508104" y="6309320"/>
            <a:ext cx="2880320" cy="349702"/>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1.11 – </a:t>
            </a:r>
            <a:r>
              <a:rPr lang="en-US" dirty="0" smtClean="0"/>
              <a:t>A Fish</a:t>
            </a:r>
            <a:endParaRPr lang="en-GB" dirty="0"/>
          </a:p>
        </p:txBody>
      </p:sp>
      <p:sp>
        <p:nvSpPr>
          <p:cNvPr id="10" name="Rectangle 9"/>
          <p:cNvSpPr/>
          <p:nvPr/>
        </p:nvSpPr>
        <p:spPr>
          <a:xfrm>
            <a:off x="5076056" y="3871386"/>
            <a:ext cx="3849129"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1.10 – </a:t>
            </a:r>
            <a:r>
              <a:rPr lang="en-US" dirty="0"/>
              <a:t>Classification of the animal kingdom.</a:t>
            </a:r>
            <a:endParaRPr lang="en-GB" dirty="0"/>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2152" t="3767" r="557" b="12514"/>
          <a:stretch/>
        </p:blipFill>
        <p:spPr>
          <a:xfrm>
            <a:off x="4869314" y="4206332"/>
            <a:ext cx="3960441" cy="2174996"/>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69313" y="1109987"/>
            <a:ext cx="3960441" cy="2761399"/>
          </a:xfrm>
          <a:prstGeom prst="rect">
            <a:avLst/>
          </a:prstGeom>
        </p:spPr>
      </p:pic>
      <p:sp>
        <p:nvSpPr>
          <p:cNvPr id="13" name="TextBox 12">
            <a:hlinkClick r:id="rId5" action="ppaction://hlinksldjump"/>
          </p:cNvPr>
          <p:cNvSpPr txBox="1"/>
          <p:nvPr/>
        </p:nvSpPr>
        <p:spPr>
          <a:xfrm>
            <a:off x="4067944" y="5766355"/>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1452959074"/>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1.5 – Classifying Animals</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a:t>
            </a:r>
            <a:endParaRPr lang="en-GB" sz="960" b="1" dirty="0">
              <a:latin typeface="Arial" panose="020B0604020202020204" pitchFamily="34" charset="0"/>
              <a:cs typeface="Arial" panose="020B0604020202020204" pitchFamily="34" charset="0"/>
            </a:endParaRPr>
          </a:p>
        </p:txBody>
      </p:sp>
      <p:sp>
        <p:nvSpPr>
          <p:cNvPr id="10" name="Rectangle 9"/>
          <p:cNvSpPr/>
          <p:nvPr/>
        </p:nvSpPr>
        <p:spPr>
          <a:xfrm>
            <a:off x="899592" y="6227325"/>
            <a:ext cx="7475569" cy="442035"/>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2400" b="1" dirty="0"/>
              <a:t>Figure </a:t>
            </a:r>
            <a:r>
              <a:rPr lang="en-US" sz="2400" b="1" dirty="0" smtClean="0"/>
              <a:t>1.10 – </a:t>
            </a:r>
            <a:r>
              <a:rPr lang="en-US" sz="2400" dirty="0"/>
              <a:t>Classification of the animal kingdom.</a:t>
            </a:r>
            <a:endParaRPr lang="en-GB" sz="2400" dirty="0"/>
          </a:p>
        </p:txBody>
      </p:sp>
      <p:pic>
        <p:nvPicPr>
          <p:cNvPr id="9" name="Picture 8"/>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251520" y="1124744"/>
            <a:ext cx="8640960" cy="5118979"/>
          </a:xfrm>
          <a:prstGeom prst="rect">
            <a:avLst/>
          </a:prstGeom>
        </p:spPr>
      </p:pic>
      <p:sp>
        <p:nvSpPr>
          <p:cNvPr id="11" name="TextBox 10">
            <a:hlinkClick r:id="rId4" action="ppaction://hlinksldjump"/>
          </p:cNvPr>
          <p:cNvSpPr txBox="1"/>
          <p:nvPr/>
        </p:nvSpPr>
        <p:spPr>
          <a:xfrm>
            <a:off x="8228516" y="1052736"/>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3425156975"/>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1.5 – Classifying Animals</a:t>
            </a:r>
            <a:endParaRPr lang="en-US" sz="4000" dirty="0"/>
          </a:p>
        </p:txBody>
      </p:sp>
      <p:sp>
        <p:nvSpPr>
          <p:cNvPr id="34" name="Rectangle 33"/>
          <p:cNvSpPr/>
          <p:nvPr/>
        </p:nvSpPr>
        <p:spPr>
          <a:xfrm>
            <a:off x="165109" y="1124744"/>
            <a:ext cx="5126971" cy="5764655"/>
          </a:xfrm>
          <a:prstGeom prst="rect">
            <a:avLst/>
          </a:prstGeom>
        </p:spPr>
        <p:txBody>
          <a:bodyPr wrap="square">
            <a:spAutoFit/>
          </a:bodyPr>
          <a:lstStyle/>
          <a:p>
            <a:pPr>
              <a:buClr>
                <a:srgbClr val="C00000"/>
              </a:buClr>
              <a:buSzPct val="80000"/>
            </a:pPr>
            <a:r>
              <a:rPr lang="en-US" sz="1920" b="1" dirty="0" smtClean="0">
                <a:solidFill>
                  <a:srgbClr val="C00000"/>
                </a:solidFill>
              </a:rPr>
              <a:t>Class </a:t>
            </a:r>
            <a:r>
              <a:rPr lang="en-US" sz="1920" b="1" dirty="0">
                <a:solidFill>
                  <a:srgbClr val="C00000"/>
                </a:solidFill>
              </a:rPr>
              <a:t>Amphibians</a:t>
            </a:r>
          </a:p>
          <a:p>
            <a:pPr marL="361950" indent="-361950">
              <a:buClr>
                <a:srgbClr val="C00000"/>
              </a:buClr>
              <a:buSzPct val="80000"/>
              <a:buFont typeface="Arial" panose="020B0604020202020204" pitchFamily="34" charset="0"/>
              <a:buChar char="►"/>
            </a:pPr>
            <a:r>
              <a:rPr lang="en-US" sz="1920" dirty="0"/>
              <a:t>Although most adult amphibians live on land, they always go back to the water to breed. Frogs, toads and salamanders are amphibians (Figure </a:t>
            </a:r>
            <a:r>
              <a:rPr lang="en-US" sz="1920" b="1" dirty="0"/>
              <a:t>1.12</a:t>
            </a:r>
            <a:r>
              <a:rPr lang="en-US" sz="1920" dirty="0"/>
              <a:t>). Characteristics:</a:t>
            </a:r>
          </a:p>
          <a:p>
            <a:pPr marL="723900" indent="-361950">
              <a:buClr>
                <a:srgbClr val="C00000"/>
              </a:buClr>
              <a:buSzPct val="100000"/>
              <a:buFont typeface="Wingdings" panose="05000000000000000000" pitchFamily="2" charset="2"/>
              <a:buChar char="§"/>
            </a:pPr>
            <a:r>
              <a:rPr lang="en-US" sz="1920" dirty="0" smtClean="0"/>
              <a:t>vertebrates </a:t>
            </a:r>
            <a:r>
              <a:rPr lang="en-US" sz="1920" dirty="0"/>
              <a:t>with moist, scale-less skin</a:t>
            </a:r>
          </a:p>
          <a:p>
            <a:pPr marL="723900" indent="-361950">
              <a:buClr>
                <a:srgbClr val="C00000"/>
              </a:buClr>
              <a:buSzPct val="100000"/>
              <a:buFont typeface="Wingdings" panose="05000000000000000000" pitchFamily="2" charset="2"/>
              <a:buChar char="§"/>
            </a:pPr>
            <a:r>
              <a:rPr lang="en-US" sz="1920" dirty="0" smtClean="0"/>
              <a:t>eggs </a:t>
            </a:r>
            <a:r>
              <a:rPr lang="en-US" sz="1920" dirty="0"/>
              <a:t>laid in water, larva (tadpole) lives in water</a:t>
            </a:r>
          </a:p>
          <a:p>
            <a:pPr marL="723900" indent="-361950">
              <a:buClr>
                <a:srgbClr val="C00000"/>
              </a:buClr>
              <a:buSzPct val="100000"/>
              <a:buFont typeface="Wingdings" panose="05000000000000000000" pitchFamily="2" charset="2"/>
              <a:buChar char="§"/>
            </a:pPr>
            <a:r>
              <a:rPr lang="en-US" sz="1920" dirty="0" smtClean="0"/>
              <a:t>adult </a:t>
            </a:r>
            <a:r>
              <a:rPr lang="en-US" sz="1920" dirty="0"/>
              <a:t>often lives on land</a:t>
            </a:r>
          </a:p>
          <a:p>
            <a:pPr marL="723900" indent="-361950">
              <a:buClr>
                <a:srgbClr val="C00000"/>
              </a:buClr>
              <a:buSzPct val="100000"/>
              <a:buFont typeface="Wingdings" panose="05000000000000000000" pitchFamily="2" charset="2"/>
              <a:buChar char="§"/>
            </a:pPr>
            <a:r>
              <a:rPr lang="en-US" sz="1920" dirty="0" smtClean="0"/>
              <a:t>larva </a:t>
            </a:r>
            <a:r>
              <a:rPr lang="en-US" sz="1920" dirty="0"/>
              <a:t>has gills, adult has lungs</a:t>
            </a:r>
            <a:r>
              <a:rPr lang="en-US" sz="1920" dirty="0" smtClean="0"/>
              <a:t>.</a:t>
            </a:r>
          </a:p>
          <a:p>
            <a:pPr>
              <a:buClr>
                <a:srgbClr val="C00000"/>
              </a:buClr>
              <a:buSzPct val="100000"/>
            </a:pPr>
            <a:r>
              <a:rPr lang="en-US" sz="1920" b="1" dirty="0">
                <a:solidFill>
                  <a:srgbClr val="C00000"/>
                </a:solidFill>
              </a:rPr>
              <a:t>Class Reptiles</a:t>
            </a:r>
          </a:p>
          <a:p>
            <a:pPr marL="361950" indent="-361950">
              <a:buClr>
                <a:srgbClr val="C00000"/>
              </a:buClr>
              <a:buSzPct val="80000"/>
              <a:buFont typeface="Arial" panose="020B0604020202020204" pitchFamily="34" charset="0"/>
              <a:buChar char="►"/>
            </a:pPr>
            <a:r>
              <a:rPr lang="en-US" sz="1920" dirty="0"/>
              <a:t>These are the crocodiles, lizards, snakes, turtles and tortoises (Figure 1.13). Reptiles do not need to go back to the water to breed because their eggs have a waterproof shell which stops them from drying out. Characteristics:</a:t>
            </a:r>
          </a:p>
          <a:p>
            <a:pPr marL="723900" indent="-361950">
              <a:buClr>
                <a:srgbClr val="C00000"/>
              </a:buClr>
              <a:buSzPct val="100000"/>
              <a:buFont typeface="Wingdings" panose="05000000000000000000" pitchFamily="2" charset="2"/>
              <a:buChar char="§"/>
            </a:pPr>
            <a:r>
              <a:rPr lang="en-US" sz="1920" dirty="0" smtClean="0"/>
              <a:t>vertebrates </a:t>
            </a:r>
            <a:r>
              <a:rPr lang="en-US" sz="1920" dirty="0"/>
              <a:t>with scaly skin</a:t>
            </a:r>
          </a:p>
          <a:p>
            <a:pPr marL="723900" indent="-361950">
              <a:buClr>
                <a:srgbClr val="C00000"/>
              </a:buClr>
              <a:buSzPct val="100000"/>
              <a:buFont typeface="Wingdings" panose="05000000000000000000" pitchFamily="2" charset="2"/>
              <a:buChar char="§"/>
            </a:pPr>
            <a:r>
              <a:rPr lang="en-US" sz="1920" dirty="0" smtClean="0"/>
              <a:t>lay </a:t>
            </a:r>
            <a:r>
              <a:rPr lang="en-US" sz="1920" dirty="0"/>
              <a:t>eggs with rubbery shells.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5652120" y="3212976"/>
            <a:ext cx="2880320" cy="349702"/>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1.12 – </a:t>
            </a:r>
            <a:r>
              <a:rPr lang="en-US" dirty="0" smtClean="0"/>
              <a:t>A Frog</a:t>
            </a:r>
            <a:endParaRPr lang="en-GB"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8196" t="9081" r="9000" b="13041"/>
          <a:stretch/>
        </p:blipFill>
        <p:spPr>
          <a:xfrm>
            <a:off x="5292080" y="1124745"/>
            <a:ext cx="3600400" cy="2062366"/>
          </a:xfrm>
          <a:prstGeom prst="rect">
            <a:avLst/>
          </a:prstGeom>
        </p:spPr>
      </p:pic>
      <p:pic>
        <p:nvPicPr>
          <p:cNvPr id="3" name="Picture 2"/>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l="1765" t="18415" r="4176" b="27890"/>
          <a:stretch/>
        </p:blipFill>
        <p:spPr>
          <a:xfrm>
            <a:off x="5292080" y="3814119"/>
            <a:ext cx="3600400" cy="1724135"/>
          </a:xfrm>
          <a:prstGeom prst="rect">
            <a:avLst/>
          </a:prstGeom>
        </p:spPr>
      </p:pic>
      <p:sp>
        <p:nvSpPr>
          <p:cNvPr id="11" name="Rectangle 10"/>
          <p:cNvSpPr/>
          <p:nvPr/>
        </p:nvSpPr>
        <p:spPr>
          <a:xfrm>
            <a:off x="5652120" y="5538254"/>
            <a:ext cx="2880320" cy="349702"/>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1.13 – </a:t>
            </a:r>
            <a:r>
              <a:rPr lang="en-US" dirty="0" smtClean="0"/>
              <a:t>A Snake</a:t>
            </a:r>
            <a:endParaRPr lang="en-GB" dirty="0"/>
          </a:p>
        </p:txBody>
      </p:sp>
      <p:sp>
        <p:nvSpPr>
          <p:cNvPr id="12" name="TextBox 11">
            <a:hlinkClick r:id="rId5" action="ppaction://hlinksldjump"/>
          </p:cNvPr>
          <p:cNvSpPr txBox="1"/>
          <p:nvPr/>
        </p:nvSpPr>
        <p:spPr>
          <a:xfrm>
            <a:off x="8228516" y="5838363"/>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
        <p:nvSpPr>
          <p:cNvPr id="10" name="TextBox 9">
            <a:hlinkClick r:id="rId6" action="ppaction://hlinkfile"/>
          </p:cNvPr>
          <p:cNvSpPr txBox="1"/>
          <p:nvPr/>
        </p:nvSpPr>
        <p:spPr>
          <a:xfrm>
            <a:off x="5292080" y="6248869"/>
            <a:ext cx="2775119"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Animal Classification</a:t>
            </a:r>
            <a:endParaRPr lang="en-GB" sz="2000" b="1" dirty="0"/>
          </a:p>
        </p:txBody>
      </p:sp>
    </p:spTree>
    <p:extLst>
      <p:ext uri="{BB962C8B-B14F-4D97-AF65-F5344CB8AC3E}">
        <p14:creationId xmlns:p14="http://schemas.microsoft.com/office/powerpoint/2010/main" val="3978532918"/>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1.5 – Classifying Animals</a:t>
            </a:r>
            <a:endParaRPr lang="en-US" sz="4000" dirty="0"/>
          </a:p>
        </p:txBody>
      </p:sp>
      <p:sp>
        <p:nvSpPr>
          <p:cNvPr id="34" name="Rectangle 33"/>
          <p:cNvSpPr/>
          <p:nvPr/>
        </p:nvSpPr>
        <p:spPr>
          <a:xfrm>
            <a:off x="165109" y="1124744"/>
            <a:ext cx="4684505" cy="5632311"/>
          </a:xfrm>
          <a:prstGeom prst="rect">
            <a:avLst/>
          </a:prstGeom>
        </p:spPr>
        <p:txBody>
          <a:bodyPr wrap="square">
            <a:spAutoFit/>
          </a:bodyPr>
          <a:lstStyle/>
          <a:p>
            <a:pPr>
              <a:buClr>
                <a:srgbClr val="C00000"/>
              </a:buClr>
              <a:buSzPct val="80000"/>
            </a:pPr>
            <a:r>
              <a:rPr lang="en-US" sz="2400" b="1" dirty="0" smtClean="0">
                <a:solidFill>
                  <a:srgbClr val="C00000"/>
                </a:solidFill>
              </a:rPr>
              <a:t>Phylum </a:t>
            </a:r>
            <a:r>
              <a:rPr lang="en-US" sz="2400" b="1" dirty="0">
                <a:solidFill>
                  <a:srgbClr val="C00000"/>
                </a:solidFill>
              </a:rPr>
              <a:t>Arthropods</a:t>
            </a:r>
          </a:p>
          <a:p>
            <a:pPr marL="361950" indent="-361950">
              <a:buClr>
                <a:srgbClr val="C00000"/>
              </a:buClr>
              <a:buSzPct val="80000"/>
              <a:buFont typeface="Arial" panose="020B0604020202020204" pitchFamily="34" charset="0"/>
              <a:buChar char="►"/>
            </a:pPr>
            <a:r>
              <a:rPr lang="en-US" sz="2400" dirty="0"/>
              <a:t>Arthropods are animals with jointed legs, but no backbone. They are a very successful group, because they have a waterproof exoskeleton that has allowed them to live on dry land. </a:t>
            </a:r>
            <a:endParaRPr lang="en-US" sz="2400" dirty="0" smtClean="0"/>
          </a:p>
          <a:p>
            <a:pPr marL="361950" indent="-361950">
              <a:buClr>
                <a:srgbClr val="C00000"/>
              </a:buClr>
              <a:buSzPct val="80000"/>
              <a:buFont typeface="Arial" panose="020B0604020202020204" pitchFamily="34" charset="0"/>
              <a:buChar char="►"/>
            </a:pPr>
            <a:r>
              <a:rPr lang="en-US" sz="2400" dirty="0" smtClean="0"/>
              <a:t>There </a:t>
            </a:r>
            <a:r>
              <a:rPr lang="en-US" sz="2400" dirty="0"/>
              <a:t>are more kinds of arthropod in the world than all the other kinds of animal put together.</a:t>
            </a:r>
          </a:p>
          <a:p>
            <a:pPr>
              <a:buClr>
                <a:srgbClr val="C00000"/>
              </a:buClr>
              <a:buSzPct val="80000"/>
            </a:pPr>
            <a:r>
              <a:rPr lang="en-US" sz="2400" b="1" dirty="0">
                <a:solidFill>
                  <a:srgbClr val="C00000"/>
                </a:solidFill>
              </a:rPr>
              <a:t>Characteristics:</a:t>
            </a:r>
          </a:p>
          <a:p>
            <a:pPr marL="723900" indent="-361950">
              <a:buClr>
                <a:srgbClr val="C00000"/>
              </a:buClr>
              <a:buSzPct val="100000"/>
              <a:buFont typeface="Wingdings" panose="05000000000000000000" pitchFamily="2" charset="2"/>
              <a:buChar char="§"/>
            </a:pPr>
            <a:r>
              <a:rPr lang="en-US" sz="2400" dirty="0" smtClean="0"/>
              <a:t>several </a:t>
            </a:r>
            <a:r>
              <a:rPr lang="en-US" sz="2400" dirty="0"/>
              <a:t>pairs of jointed legs</a:t>
            </a:r>
          </a:p>
          <a:p>
            <a:pPr marL="723900" indent="-361950">
              <a:buClr>
                <a:srgbClr val="C00000"/>
              </a:buClr>
              <a:buSzPct val="100000"/>
              <a:buFont typeface="Wingdings" panose="05000000000000000000" pitchFamily="2" charset="2"/>
              <a:buChar char="§"/>
            </a:pPr>
            <a:r>
              <a:rPr lang="en-US" sz="2400" dirty="0" smtClean="0"/>
              <a:t>exoskeleton.</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11</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4849615" y="6084188"/>
            <a:ext cx="4042866"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1.16 – </a:t>
            </a:r>
            <a:r>
              <a:rPr lang="en-US" dirty="0"/>
              <a:t>Some examples of insects.</a:t>
            </a:r>
            <a:endParaRPr lang="en-GB" dirty="0"/>
          </a:p>
        </p:txBody>
      </p:sp>
      <p:pic>
        <p:nvPicPr>
          <p:cNvPr id="8" name="Picture 7"/>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9649" t="1701" r="2313" b="5900"/>
          <a:stretch/>
        </p:blipFill>
        <p:spPr>
          <a:xfrm>
            <a:off x="4849615" y="1124743"/>
            <a:ext cx="4042866" cy="4941280"/>
          </a:xfrm>
          <a:prstGeom prst="rect">
            <a:avLst/>
          </a:prstGeom>
        </p:spPr>
      </p:pic>
      <p:sp>
        <p:nvSpPr>
          <p:cNvPr id="12" name="TextBox 11">
            <a:hlinkClick r:id="rId4" action="ppaction://hlinksldjump"/>
          </p:cNvPr>
          <p:cNvSpPr txBox="1"/>
          <p:nvPr/>
        </p:nvSpPr>
        <p:spPr>
          <a:xfrm>
            <a:off x="4124060" y="3606115"/>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374469824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1.5 – Classifying Animals</a:t>
            </a:r>
            <a:endParaRPr lang="en-US" sz="4000" dirty="0"/>
          </a:p>
        </p:txBody>
      </p:sp>
      <p:sp>
        <p:nvSpPr>
          <p:cNvPr id="34" name="Rectangle 33"/>
          <p:cNvSpPr/>
          <p:nvPr/>
        </p:nvSpPr>
        <p:spPr>
          <a:xfrm>
            <a:off x="165109" y="1124744"/>
            <a:ext cx="4684505" cy="5632311"/>
          </a:xfrm>
          <a:prstGeom prst="rect">
            <a:avLst/>
          </a:prstGeom>
        </p:spPr>
        <p:txBody>
          <a:bodyPr wrap="square">
            <a:spAutoFit/>
          </a:bodyPr>
          <a:lstStyle/>
          <a:p>
            <a:pPr>
              <a:buClr>
                <a:srgbClr val="C00000"/>
              </a:buClr>
              <a:buSzPct val="80000"/>
            </a:pPr>
            <a:r>
              <a:rPr lang="en-US" sz="2000" b="1" dirty="0" smtClean="0">
                <a:solidFill>
                  <a:srgbClr val="C00000"/>
                </a:solidFill>
              </a:rPr>
              <a:t>Insects</a:t>
            </a:r>
            <a:endParaRPr lang="en-US" sz="2000" b="1" dirty="0">
              <a:solidFill>
                <a:srgbClr val="C00000"/>
              </a:solidFill>
            </a:endParaRPr>
          </a:p>
          <a:p>
            <a:pPr marL="361950" indent="-361950">
              <a:buClr>
                <a:srgbClr val="C00000"/>
              </a:buClr>
              <a:buSzPct val="80000"/>
              <a:buFont typeface="Arial" panose="020B0604020202020204" pitchFamily="34" charset="0"/>
              <a:buChar char="►"/>
            </a:pPr>
            <a:r>
              <a:rPr lang="en-US" sz="2000" dirty="0"/>
              <a:t>Insects (Figure 1.16) are a very successful group of animals. Their success is mostly due to their exoskeleton and tracheae, which are very good at stopping water from evaporating from the insects’ bodies, so they can live in very dry places. They are mainly terrestrial (land-living).</a:t>
            </a:r>
          </a:p>
          <a:p>
            <a:pPr>
              <a:buClr>
                <a:srgbClr val="C00000"/>
              </a:buClr>
              <a:buSzPct val="80000"/>
            </a:pPr>
            <a:r>
              <a:rPr lang="en-US" sz="2000" b="1" dirty="0">
                <a:solidFill>
                  <a:srgbClr val="C00000"/>
                </a:solidFill>
              </a:rPr>
              <a:t>Characteristics:</a:t>
            </a:r>
          </a:p>
          <a:p>
            <a:pPr marL="723900" indent="-361950">
              <a:buClr>
                <a:srgbClr val="C00000"/>
              </a:buClr>
              <a:buSzPct val="100000"/>
              <a:buFont typeface="Wingdings" panose="05000000000000000000" pitchFamily="2" charset="2"/>
              <a:buChar char="§"/>
            </a:pPr>
            <a:r>
              <a:rPr lang="en-US" sz="2000" dirty="0" smtClean="0"/>
              <a:t>arthropods </a:t>
            </a:r>
            <a:r>
              <a:rPr lang="en-US" sz="2000" dirty="0"/>
              <a:t>with three pairs of jointed legs</a:t>
            </a:r>
          </a:p>
          <a:p>
            <a:pPr marL="723900" indent="-361950">
              <a:buClr>
                <a:srgbClr val="C00000"/>
              </a:buClr>
              <a:buSzPct val="100000"/>
              <a:buFont typeface="Wingdings" panose="05000000000000000000" pitchFamily="2" charset="2"/>
              <a:buChar char="§"/>
            </a:pPr>
            <a:r>
              <a:rPr lang="en-US" sz="2000" dirty="0" smtClean="0"/>
              <a:t>two </a:t>
            </a:r>
            <a:r>
              <a:rPr lang="en-US" sz="2000" dirty="0"/>
              <a:t>pairs of wings (one or both may be vestigial)</a:t>
            </a:r>
          </a:p>
          <a:p>
            <a:pPr marL="723900" indent="-361950">
              <a:buClr>
                <a:srgbClr val="C00000"/>
              </a:buClr>
              <a:buSzPct val="100000"/>
              <a:buFont typeface="Wingdings" panose="05000000000000000000" pitchFamily="2" charset="2"/>
              <a:buChar char="§"/>
            </a:pPr>
            <a:r>
              <a:rPr lang="en-US" sz="2000" dirty="0" smtClean="0"/>
              <a:t>breathe </a:t>
            </a:r>
            <a:r>
              <a:rPr lang="en-US" sz="2000" dirty="0"/>
              <a:t>through tracheae</a:t>
            </a:r>
          </a:p>
          <a:p>
            <a:pPr marL="723900" indent="-361950">
              <a:buClr>
                <a:srgbClr val="C00000"/>
              </a:buClr>
              <a:buSzPct val="100000"/>
              <a:buFont typeface="Wingdings" panose="05000000000000000000" pitchFamily="2" charset="2"/>
              <a:buChar char="§"/>
            </a:pPr>
            <a:r>
              <a:rPr lang="en-US" sz="2000" dirty="0" smtClean="0"/>
              <a:t>body </a:t>
            </a:r>
            <a:r>
              <a:rPr lang="en-US" sz="2000" dirty="0"/>
              <a:t>divided into head, thorax and abdomen.</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11</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5076055" y="5949280"/>
            <a:ext cx="3816425" cy="688256"/>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1.16 – </a:t>
            </a:r>
            <a:r>
              <a:rPr lang="en-US" sz="2000" dirty="0"/>
              <a:t>Some examples of insects.</a:t>
            </a:r>
            <a:endParaRPr lang="en-GB" sz="2000" dirty="0"/>
          </a:p>
        </p:txBody>
      </p:sp>
      <p:pic>
        <p:nvPicPr>
          <p:cNvPr id="8" name="Picture 7"/>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9649" t="1701" r="2313" b="5900"/>
          <a:stretch/>
        </p:blipFill>
        <p:spPr>
          <a:xfrm>
            <a:off x="5076055" y="1124743"/>
            <a:ext cx="3816425" cy="4664519"/>
          </a:xfrm>
          <a:prstGeom prst="rect">
            <a:avLst/>
          </a:prstGeom>
        </p:spPr>
      </p:pic>
      <p:sp>
        <p:nvSpPr>
          <p:cNvPr id="7" name="TextBox 6">
            <a:hlinkClick r:id="rId4" action="ppaction://hlinksldjump"/>
          </p:cNvPr>
          <p:cNvSpPr txBox="1"/>
          <p:nvPr/>
        </p:nvSpPr>
        <p:spPr>
          <a:xfrm>
            <a:off x="4355976" y="3861048"/>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373004727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1.5 – Classifying Animals</a:t>
            </a:r>
            <a:endParaRPr lang="en-US" sz="4000" dirty="0"/>
          </a:p>
        </p:txBody>
      </p:sp>
      <p:sp>
        <p:nvSpPr>
          <p:cNvPr id="34" name="Rectangle 33"/>
          <p:cNvSpPr/>
          <p:nvPr/>
        </p:nvSpPr>
        <p:spPr>
          <a:xfrm>
            <a:off x="165109" y="1124744"/>
            <a:ext cx="4910942" cy="5706177"/>
          </a:xfrm>
          <a:prstGeom prst="rect">
            <a:avLst/>
          </a:prstGeom>
        </p:spPr>
        <p:txBody>
          <a:bodyPr wrap="square">
            <a:spAutoFit/>
          </a:bodyPr>
          <a:lstStyle/>
          <a:p>
            <a:pPr>
              <a:buClr>
                <a:srgbClr val="C00000"/>
              </a:buClr>
              <a:buSzPct val="80000"/>
            </a:pPr>
            <a:r>
              <a:rPr lang="en-US" sz="1920" b="1" dirty="0" smtClean="0">
                <a:solidFill>
                  <a:srgbClr val="C00000"/>
                </a:solidFill>
              </a:rPr>
              <a:t>Crustaceans</a:t>
            </a:r>
          </a:p>
          <a:p>
            <a:pPr marL="361950" indent="-361950">
              <a:buClr>
                <a:srgbClr val="C00000"/>
              </a:buClr>
              <a:buSzPct val="80000"/>
              <a:buFont typeface="Arial" panose="020B0604020202020204" pitchFamily="34" charset="0"/>
              <a:buChar char="►"/>
            </a:pPr>
            <a:r>
              <a:rPr lang="en-US" sz="1920" dirty="0" smtClean="0"/>
              <a:t>These are the crabs, lobsters and woodlice. They breathe through gills, so most of them live in wet places and many are aquatic.</a:t>
            </a:r>
          </a:p>
          <a:p>
            <a:pPr>
              <a:buClr>
                <a:srgbClr val="C00000"/>
              </a:buClr>
              <a:buSzPct val="80000"/>
            </a:pPr>
            <a:r>
              <a:rPr lang="en-US" sz="1920" b="1" dirty="0" smtClean="0">
                <a:solidFill>
                  <a:srgbClr val="C00000"/>
                </a:solidFill>
              </a:rPr>
              <a:t>Characteristics:</a:t>
            </a:r>
          </a:p>
          <a:p>
            <a:pPr marL="620713" indent="-258763">
              <a:buClr>
                <a:srgbClr val="C00000"/>
              </a:buClr>
              <a:buSzPct val="100000"/>
              <a:buFont typeface="Wingdings" panose="05000000000000000000" pitchFamily="2" charset="2"/>
              <a:buChar char="§"/>
            </a:pPr>
            <a:r>
              <a:rPr lang="en-US" sz="1920" dirty="0" smtClean="0"/>
              <a:t>arthropods with more than four pairs of jointed legs</a:t>
            </a:r>
          </a:p>
          <a:p>
            <a:pPr marL="620713" indent="-258763">
              <a:buClr>
                <a:srgbClr val="C00000"/>
              </a:buClr>
              <a:buSzPct val="100000"/>
              <a:buFont typeface="Wingdings" panose="05000000000000000000" pitchFamily="2" charset="2"/>
              <a:buChar char="§"/>
            </a:pPr>
            <a:r>
              <a:rPr lang="en-US" sz="1920" dirty="0" smtClean="0"/>
              <a:t>not millipedes or centipedes</a:t>
            </a:r>
          </a:p>
          <a:p>
            <a:pPr marL="620713" indent="-258763">
              <a:buClr>
                <a:srgbClr val="C00000"/>
              </a:buClr>
              <a:buSzPct val="100000"/>
              <a:buFont typeface="Wingdings" panose="05000000000000000000" pitchFamily="2" charset="2"/>
              <a:buChar char="§"/>
            </a:pPr>
            <a:r>
              <a:rPr lang="en-US" sz="1920" dirty="0" smtClean="0"/>
              <a:t>breathe through gills.</a:t>
            </a:r>
          </a:p>
          <a:p>
            <a:pPr>
              <a:buClr>
                <a:srgbClr val="C00000"/>
              </a:buClr>
              <a:buSzPct val="80000"/>
            </a:pPr>
            <a:r>
              <a:rPr lang="en-US" sz="1920" b="1" dirty="0" smtClean="0">
                <a:solidFill>
                  <a:srgbClr val="C00000"/>
                </a:solidFill>
              </a:rPr>
              <a:t>Arachnids</a:t>
            </a:r>
          </a:p>
          <a:p>
            <a:pPr marL="361950" indent="-361950">
              <a:buClr>
                <a:srgbClr val="C00000"/>
              </a:buClr>
              <a:buSzPct val="80000"/>
              <a:buFont typeface="Arial" panose="020B0604020202020204" pitchFamily="34" charset="0"/>
              <a:buChar char="►"/>
            </a:pPr>
            <a:r>
              <a:rPr lang="en-US" sz="1920" dirty="0" smtClean="0"/>
              <a:t>These are the spiders, ticks and scorpions. They are land-dwelling organisms.</a:t>
            </a:r>
          </a:p>
          <a:p>
            <a:pPr>
              <a:buClr>
                <a:srgbClr val="C00000"/>
              </a:buClr>
              <a:buSzPct val="80000"/>
            </a:pPr>
            <a:r>
              <a:rPr lang="en-US" sz="1920" b="1" dirty="0" smtClean="0">
                <a:solidFill>
                  <a:srgbClr val="C00000"/>
                </a:solidFill>
              </a:rPr>
              <a:t>Characteristics:</a:t>
            </a:r>
          </a:p>
          <a:p>
            <a:pPr marL="620713" indent="-258763">
              <a:buClr>
                <a:srgbClr val="C00000"/>
              </a:buClr>
              <a:buSzPct val="100000"/>
              <a:buFont typeface="Wingdings" panose="05000000000000000000" pitchFamily="2" charset="2"/>
              <a:buChar char="§"/>
            </a:pPr>
            <a:r>
              <a:rPr lang="en-US" sz="1920" dirty="0" smtClean="0"/>
              <a:t>arthropods with four pairs of jointed legs</a:t>
            </a:r>
          </a:p>
          <a:p>
            <a:pPr marL="620713" indent="-258763">
              <a:buClr>
                <a:srgbClr val="C00000"/>
              </a:buClr>
              <a:buSzPct val="100000"/>
              <a:buFont typeface="Wingdings" panose="05000000000000000000" pitchFamily="2" charset="2"/>
              <a:buChar char="§"/>
            </a:pPr>
            <a:r>
              <a:rPr lang="en-US" sz="1920" dirty="0" smtClean="0"/>
              <a:t>breathe through gills called book lungs.</a:t>
            </a:r>
            <a:endParaRPr lang="en-US" sz="192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11</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5076055" y="6042659"/>
            <a:ext cx="3816425"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1.18 – </a:t>
            </a:r>
            <a:r>
              <a:rPr lang="en-US" dirty="0"/>
              <a:t>An example of an </a:t>
            </a:r>
            <a:r>
              <a:rPr lang="en-US" dirty="0" smtClean="0"/>
              <a:t>arachnid.</a:t>
            </a:r>
            <a:endParaRPr lang="en-GB"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962" t="4523" r="3539" b="17350"/>
          <a:stretch/>
        </p:blipFill>
        <p:spPr>
          <a:xfrm>
            <a:off x="5076054" y="1124744"/>
            <a:ext cx="3816425" cy="2130837"/>
          </a:xfrm>
          <a:prstGeom prst="rect">
            <a:avLst/>
          </a:prstGeom>
        </p:spPr>
      </p:pic>
      <p:sp>
        <p:nvSpPr>
          <p:cNvPr id="9" name="Rectangle 8"/>
          <p:cNvSpPr/>
          <p:nvPr/>
        </p:nvSpPr>
        <p:spPr>
          <a:xfrm>
            <a:off x="5076054" y="3284984"/>
            <a:ext cx="3816425"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smtClean="0"/>
              <a:t>Figure 1.17 – </a:t>
            </a:r>
            <a:r>
              <a:rPr lang="en-US" dirty="0" smtClean="0"/>
              <a:t>An example of a customers.</a:t>
            </a:r>
            <a:endParaRPr lang="en-GB" dirty="0"/>
          </a:p>
        </p:txBody>
      </p:sp>
      <p:pic>
        <p:nvPicPr>
          <p:cNvPr id="3" name="Picture 2"/>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5076053" y="3953484"/>
            <a:ext cx="3816425" cy="2088233"/>
          </a:xfrm>
          <a:prstGeom prst="rect">
            <a:avLst/>
          </a:prstGeom>
        </p:spPr>
      </p:pic>
      <p:sp>
        <p:nvSpPr>
          <p:cNvPr id="10" name="TextBox 9">
            <a:hlinkClick r:id="rId5" action="ppaction://hlinksldjump"/>
          </p:cNvPr>
          <p:cNvSpPr txBox="1"/>
          <p:nvPr/>
        </p:nvSpPr>
        <p:spPr>
          <a:xfrm>
            <a:off x="8244408" y="3717032"/>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1221684276"/>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1.5 – Classifying Animals - </a:t>
            </a:r>
            <a:r>
              <a:rPr lang="en-US" sz="3600" dirty="0" err="1" smtClean="0"/>
              <a:t>Myriapods</a:t>
            </a:r>
            <a:endParaRPr lang="en-US" sz="3600" dirty="0"/>
          </a:p>
        </p:txBody>
      </p:sp>
      <p:sp>
        <p:nvSpPr>
          <p:cNvPr id="34" name="Rectangle 33"/>
          <p:cNvSpPr/>
          <p:nvPr/>
        </p:nvSpPr>
        <p:spPr>
          <a:xfrm>
            <a:off x="165109" y="1124744"/>
            <a:ext cx="4910942" cy="3046988"/>
          </a:xfrm>
          <a:prstGeom prst="rect">
            <a:avLst/>
          </a:prstGeom>
        </p:spPr>
        <p:txBody>
          <a:bodyPr wrap="square">
            <a:spAutoFit/>
          </a:bodyPr>
          <a:lstStyle/>
          <a:p>
            <a:pPr>
              <a:buClr>
                <a:srgbClr val="C00000"/>
              </a:buClr>
              <a:buSzPct val="80000"/>
            </a:pPr>
            <a:r>
              <a:rPr lang="en-US" sz="2400" b="1" dirty="0" err="1" smtClean="0">
                <a:solidFill>
                  <a:srgbClr val="C00000"/>
                </a:solidFill>
              </a:rPr>
              <a:t>Myriapods</a:t>
            </a:r>
            <a:endParaRPr lang="en-US" sz="2400" b="1" dirty="0">
              <a:solidFill>
                <a:srgbClr val="C00000"/>
              </a:solidFill>
            </a:endParaRPr>
          </a:p>
          <a:p>
            <a:pPr marL="361950" indent="-361950">
              <a:buClr>
                <a:srgbClr val="C00000"/>
              </a:buClr>
              <a:buSzPct val="80000"/>
              <a:buFont typeface="Arial" panose="020B0604020202020204" pitchFamily="34" charset="0"/>
              <a:buChar char="►"/>
            </a:pPr>
            <a:r>
              <a:rPr lang="en-US" sz="2400" dirty="0"/>
              <a:t>These are the centipedes and </a:t>
            </a:r>
            <a:r>
              <a:rPr lang="en-US" sz="2400" dirty="0" smtClean="0"/>
              <a:t>millipedes.</a:t>
            </a:r>
          </a:p>
          <a:p>
            <a:pPr>
              <a:buClr>
                <a:srgbClr val="C00000"/>
              </a:buClr>
              <a:buSzPct val="80000"/>
            </a:pPr>
            <a:r>
              <a:rPr lang="en-US" sz="2400" b="1" dirty="0" smtClean="0">
                <a:solidFill>
                  <a:srgbClr val="C00000"/>
                </a:solidFill>
              </a:rPr>
              <a:t>Characteristics</a:t>
            </a:r>
            <a:r>
              <a:rPr lang="en-US" sz="2400" b="1" dirty="0">
                <a:solidFill>
                  <a:srgbClr val="C00000"/>
                </a:solidFill>
              </a:rPr>
              <a:t>:</a:t>
            </a:r>
          </a:p>
          <a:p>
            <a:pPr marL="723900" indent="-361950">
              <a:buClr>
                <a:srgbClr val="C00000"/>
              </a:buClr>
              <a:buSzPct val="100000"/>
              <a:buFont typeface="Wingdings" panose="05000000000000000000" pitchFamily="2" charset="2"/>
              <a:buChar char="§"/>
            </a:pPr>
            <a:r>
              <a:rPr lang="en-US" sz="2400" dirty="0" smtClean="0"/>
              <a:t>body </a:t>
            </a:r>
            <a:r>
              <a:rPr lang="en-US" sz="2400" dirty="0"/>
              <a:t>consists of many segments</a:t>
            </a:r>
          </a:p>
          <a:p>
            <a:pPr marL="723900" indent="-361950">
              <a:buClr>
                <a:srgbClr val="C00000"/>
              </a:buClr>
              <a:buSzPct val="100000"/>
              <a:buFont typeface="Wingdings" panose="05000000000000000000" pitchFamily="2" charset="2"/>
              <a:buChar char="§"/>
            </a:pPr>
            <a:r>
              <a:rPr lang="en-US" sz="2400" dirty="0" smtClean="0"/>
              <a:t>each </a:t>
            </a:r>
            <a:r>
              <a:rPr lang="en-US" sz="2400" dirty="0"/>
              <a:t>segment has jointed legs.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192806" y="6219814"/>
            <a:ext cx="4883245" cy="349702"/>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1.18 – </a:t>
            </a:r>
            <a:r>
              <a:rPr lang="en-US" dirty="0" smtClean="0"/>
              <a:t>An </a:t>
            </a:r>
            <a:r>
              <a:rPr lang="en-US" dirty="0"/>
              <a:t>example of a </a:t>
            </a:r>
            <a:r>
              <a:rPr lang="en-US" dirty="0" err="1"/>
              <a:t>myriapod</a:t>
            </a:r>
            <a:r>
              <a:rPr lang="en-US" dirty="0" smtClean="0"/>
              <a:t>.</a:t>
            </a:r>
            <a:endParaRPr lang="en-GB" dirty="0"/>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165109" y="4221088"/>
            <a:ext cx="4910942" cy="1827329"/>
          </a:xfrm>
          <a:prstGeom prst="rect">
            <a:avLst/>
          </a:prstGeom>
        </p:spPr>
      </p:pic>
      <p:sp>
        <p:nvSpPr>
          <p:cNvPr id="10" name="Rectangle 9"/>
          <p:cNvSpPr/>
          <p:nvPr/>
        </p:nvSpPr>
        <p:spPr>
          <a:xfrm>
            <a:off x="5076056" y="1162487"/>
            <a:ext cx="3803397" cy="2554545"/>
          </a:xfrm>
          <a:prstGeom prst="rect">
            <a:avLst/>
          </a:prstGeom>
          <a:solidFill>
            <a:srgbClr val="F5FC9A"/>
          </a:solidFill>
          <a:ln w="57150">
            <a:solidFill>
              <a:srgbClr val="002060"/>
            </a:solidFill>
          </a:ln>
        </p:spPr>
        <p:txBody>
          <a:bodyPr wrap="square" rIns="90000">
            <a:spAutoFit/>
          </a:bodyPr>
          <a:lstStyle/>
          <a:p>
            <a:pPr marL="620713" indent="-620713">
              <a:buClr>
                <a:srgbClr val="0070C0"/>
              </a:buClr>
              <a:tabLst>
                <a:tab pos="812800" algn="l"/>
                <a:tab pos="4300538" algn="l"/>
              </a:tabLst>
            </a:pPr>
            <a:r>
              <a:rPr lang="en-US" sz="2000" b="1" dirty="0" smtClean="0">
                <a:solidFill>
                  <a:srgbClr val="C00000"/>
                </a:solidFill>
              </a:rPr>
              <a:t>Questions</a:t>
            </a:r>
            <a:endParaRPr lang="en-US" sz="2000" b="1" dirty="0">
              <a:solidFill>
                <a:srgbClr val="C00000"/>
              </a:solidFill>
            </a:endParaRPr>
          </a:p>
          <a:p>
            <a:pPr marL="534988" indent="-534988">
              <a:buClr>
                <a:srgbClr val="0070C0"/>
              </a:buClr>
              <a:tabLst>
                <a:tab pos="812800" algn="l"/>
                <a:tab pos="4300538" algn="l"/>
              </a:tabLst>
            </a:pPr>
            <a:r>
              <a:rPr lang="en-US" sz="2000" b="1" dirty="0" smtClean="0"/>
              <a:t>1.7</a:t>
            </a:r>
            <a:r>
              <a:rPr lang="en-US" sz="2000" dirty="0" smtClean="0"/>
              <a:t> </a:t>
            </a:r>
            <a:r>
              <a:rPr lang="en-US" sz="2000" dirty="0"/>
              <a:t>	</a:t>
            </a:r>
            <a:r>
              <a:rPr lang="en-US" sz="2000" dirty="0" smtClean="0"/>
              <a:t>List </a:t>
            </a:r>
            <a:r>
              <a:rPr lang="en-US" sz="2000" dirty="0"/>
              <a:t>three ways in which all mammals differ from all birds.</a:t>
            </a:r>
          </a:p>
          <a:p>
            <a:pPr marL="534988" indent="-534988">
              <a:buClr>
                <a:srgbClr val="0070C0"/>
              </a:buClr>
              <a:tabLst>
                <a:tab pos="812800" algn="l"/>
                <a:tab pos="4300538" algn="l"/>
              </a:tabLst>
            </a:pPr>
            <a:r>
              <a:rPr lang="en-US" sz="2000" b="1" dirty="0"/>
              <a:t>1.8</a:t>
            </a:r>
            <a:r>
              <a:rPr lang="en-US" sz="2000" dirty="0"/>
              <a:t> </a:t>
            </a:r>
            <a:r>
              <a:rPr lang="en-US" sz="2000" dirty="0" smtClean="0"/>
              <a:t>	Explain </a:t>
            </a:r>
            <a:r>
              <a:rPr lang="en-US" sz="2000" dirty="0"/>
              <a:t>why bats are classified as mammals, even though they have wings.</a:t>
            </a:r>
          </a:p>
        </p:txBody>
      </p:sp>
      <p:sp>
        <p:nvSpPr>
          <p:cNvPr id="12" name="Oval 11"/>
          <p:cNvSpPr/>
          <p:nvPr/>
        </p:nvSpPr>
        <p:spPr>
          <a:xfrm rot="1078849">
            <a:off x="8610970" y="9829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4" name="TextBox 13">
            <a:hlinkClick r:id="rId4" action="ppaction://hlinksldjump"/>
          </p:cNvPr>
          <p:cNvSpPr txBox="1"/>
          <p:nvPr/>
        </p:nvSpPr>
        <p:spPr>
          <a:xfrm>
            <a:off x="4355976" y="1988840"/>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pic>
        <p:nvPicPr>
          <p:cNvPr id="4098" name="Picture 2" descr="Image result for Myriapod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76051" y="3808601"/>
            <a:ext cx="3760287" cy="2760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88757"/>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1.6 – Classifying Plants - Ferns</a:t>
            </a:r>
            <a:endParaRPr lang="en-US" sz="4000" dirty="0"/>
          </a:p>
        </p:txBody>
      </p:sp>
      <p:sp>
        <p:nvSpPr>
          <p:cNvPr id="34" name="Rectangle 33"/>
          <p:cNvSpPr/>
          <p:nvPr/>
        </p:nvSpPr>
        <p:spPr>
          <a:xfrm>
            <a:off x="165108" y="1124744"/>
            <a:ext cx="8727373" cy="2139047"/>
          </a:xfrm>
          <a:prstGeom prst="rect">
            <a:avLst/>
          </a:prstGeom>
        </p:spPr>
        <p:txBody>
          <a:bodyPr wrap="square">
            <a:spAutoFit/>
          </a:bodyPr>
          <a:lstStyle/>
          <a:p>
            <a:pPr marL="361950" indent="-361950">
              <a:buClr>
                <a:srgbClr val="C00000"/>
              </a:buClr>
              <a:buSzPct val="80000"/>
              <a:buFont typeface="Arial" panose="020B0604020202020204" pitchFamily="34" charset="0"/>
              <a:buChar char="►"/>
            </a:pPr>
            <a:r>
              <a:rPr lang="en-US" sz="1900" dirty="0" smtClean="0"/>
              <a:t>We </a:t>
            </a:r>
            <a:r>
              <a:rPr lang="en-US" sz="1900" dirty="0"/>
              <a:t>have seen that plants are organisms that have cells with cell walls made of cellulose. At least some parts of a plant are green. The green colour is caused by a pigment called chlorophyll, which absorbs energy from sunlight. </a:t>
            </a:r>
            <a:endParaRPr lang="en-US" sz="1900" dirty="0" smtClean="0"/>
          </a:p>
          <a:p>
            <a:pPr marL="361950" indent="-361950">
              <a:buClr>
                <a:srgbClr val="C00000"/>
              </a:buClr>
              <a:buSzPct val="80000"/>
              <a:buFont typeface="Arial" panose="020B0604020202020204" pitchFamily="34" charset="0"/>
              <a:buChar char="►"/>
            </a:pPr>
            <a:r>
              <a:rPr lang="en-US" sz="1900" dirty="0" smtClean="0"/>
              <a:t>The </a:t>
            </a:r>
            <a:r>
              <a:rPr lang="en-US" sz="1900" dirty="0"/>
              <a:t>plant uses this energy to make glucose, using carbon dioxide and water from its environment. This is called photosynthesis.</a:t>
            </a:r>
          </a:p>
          <a:p>
            <a:pPr marL="361950" indent="-361950">
              <a:buClr>
                <a:srgbClr val="C00000"/>
              </a:buClr>
              <a:buSzPct val="80000"/>
              <a:buFont typeface="Arial" panose="020B0604020202020204" pitchFamily="34" charset="0"/>
              <a:buChar char="►"/>
            </a:pPr>
            <a:r>
              <a:rPr lang="en-US" sz="1900" dirty="0"/>
              <a:t>Plants include small organisms such as mosses, as well as ferns (Figure </a:t>
            </a:r>
            <a:r>
              <a:rPr lang="en-US" sz="1900" b="1" dirty="0"/>
              <a:t>1.20</a:t>
            </a:r>
            <a:r>
              <a:rPr lang="en-US" sz="1900" dirty="0"/>
              <a:t>) and flowering plants (Figure </a:t>
            </a:r>
            <a:r>
              <a:rPr lang="en-US" sz="1900" b="1" dirty="0"/>
              <a:t>1.21</a:t>
            </a:r>
            <a:r>
              <a:rPr lang="en-US" sz="1900" dirty="0" smtClean="0"/>
              <a:t>).</a:t>
            </a:r>
            <a:endParaRPr lang="en-US" sz="19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5004048" y="6330691"/>
            <a:ext cx="3888433" cy="338669"/>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sz="1700" b="1" dirty="0"/>
              <a:t>Figure </a:t>
            </a:r>
            <a:r>
              <a:rPr lang="en-US" sz="1700" b="1" dirty="0" smtClean="0"/>
              <a:t>1.20 – </a:t>
            </a:r>
            <a:r>
              <a:rPr lang="en-US" sz="1700" dirty="0" smtClean="0"/>
              <a:t>An </a:t>
            </a:r>
            <a:r>
              <a:rPr lang="en-US" sz="1700" dirty="0"/>
              <a:t>example of a </a:t>
            </a:r>
            <a:r>
              <a:rPr lang="en-US" sz="1700" dirty="0" smtClean="0"/>
              <a:t>Fern.</a:t>
            </a:r>
            <a:endParaRPr lang="en-GB" sz="17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4499992" y="3353839"/>
            <a:ext cx="4392490" cy="2883473"/>
          </a:xfrm>
          <a:prstGeom prst="rect">
            <a:avLst/>
          </a:prstGeom>
        </p:spPr>
      </p:pic>
      <p:sp>
        <p:nvSpPr>
          <p:cNvPr id="3" name="Rectangle 2"/>
          <p:cNvSpPr/>
          <p:nvPr/>
        </p:nvSpPr>
        <p:spPr>
          <a:xfrm>
            <a:off x="165108" y="3187062"/>
            <a:ext cx="4334884" cy="3600986"/>
          </a:xfrm>
          <a:prstGeom prst="rect">
            <a:avLst/>
          </a:prstGeom>
        </p:spPr>
        <p:txBody>
          <a:bodyPr wrap="square">
            <a:spAutoFit/>
          </a:bodyPr>
          <a:lstStyle/>
          <a:p>
            <a:pPr>
              <a:buClr>
                <a:srgbClr val="C00000"/>
              </a:buClr>
              <a:buSzPct val="80000"/>
            </a:pPr>
            <a:r>
              <a:rPr lang="en-US" sz="1900" b="1" dirty="0">
                <a:solidFill>
                  <a:srgbClr val="C00000"/>
                </a:solidFill>
              </a:rPr>
              <a:t>Ferns</a:t>
            </a:r>
          </a:p>
          <a:p>
            <a:pPr marL="361950" indent="-361950">
              <a:buClr>
                <a:srgbClr val="C00000"/>
              </a:buClr>
              <a:buSzPct val="80000"/>
              <a:buFont typeface="Arial" panose="020B0604020202020204" pitchFamily="34" charset="0"/>
              <a:buChar char="►"/>
            </a:pPr>
            <a:r>
              <a:rPr lang="en-US" sz="1900" dirty="0"/>
              <a:t>Ferns have leaves called fronds. They do not produce flowers, but reproduce by means of spores produced on the underside of the fronds.</a:t>
            </a:r>
          </a:p>
          <a:p>
            <a:pPr>
              <a:buClr>
                <a:srgbClr val="C00000"/>
              </a:buClr>
              <a:buSzPct val="80000"/>
            </a:pPr>
            <a:r>
              <a:rPr lang="en-US" sz="1900" b="1" dirty="0">
                <a:solidFill>
                  <a:srgbClr val="C00000"/>
                </a:solidFill>
              </a:rPr>
              <a:t>Characteristics:</a:t>
            </a:r>
          </a:p>
          <a:p>
            <a:pPr marL="723900" indent="-361950">
              <a:buClr>
                <a:srgbClr val="C00000"/>
              </a:buClr>
              <a:buSzPct val="100000"/>
              <a:buFont typeface="Wingdings" panose="05000000000000000000" pitchFamily="2" charset="2"/>
              <a:buChar char="§"/>
            </a:pPr>
            <a:r>
              <a:rPr lang="en-US" sz="1900" dirty="0"/>
              <a:t>plants with roots, stems and leaves</a:t>
            </a:r>
          </a:p>
          <a:p>
            <a:pPr marL="723900" indent="-361950">
              <a:buClr>
                <a:srgbClr val="C00000"/>
              </a:buClr>
              <a:buSzPct val="100000"/>
              <a:buFont typeface="Wingdings" panose="05000000000000000000" pitchFamily="2" charset="2"/>
              <a:buChar char="§"/>
            </a:pPr>
            <a:r>
              <a:rPr lang="en-US" sz="1900" dirty="0"/>
              <a:t>have leaves called fronds</a:t>
            </a:r>
          </a:p>
          <a:p>
            <a:pPr marL="723900" indent="-361950">
              <a:buClr>
                <a:srgbClr val="C00000"/>
              </a:buClr>
              <a:buSzPct val="100000"/>
              <a:buFont typeface="Wingdings" panose="05000000000000000000" pitchFamily="2" charset="2"/>
              <a:buChar char="§"/>
            </a:pPr>
            <a:r>
              <a:rPr lang="en-US" sz="1900" dirty="0"/>
              <a:t>do not produce flowers</a:t>
            </a:r>
          </a:p>
          <a:p>
            <a:pPr marL="723900" indent="-361950">
              <a:buClr>
                <a:srgbClr val="C00000"/>
              </a:buClr>
              <a:buSzPct val="100000"/>
              <a:buFont typeface="Wingdings" panose="05000000000000000000" pitchFamily="2" charset="2"/>
              <a:buChar char="§"/>
            </a:pPr>
            <a:r>
              <a:rPr lang="en-US" sz="1900" dirty="0"/>
              <a:t>reproduce by spores</a:t>
            </a:r>
          </a:p>
        </p:txBody>
      </p:sp>
      <p:sp>
        <p:nvSpPr>
          <p:cNvPr id="13" name="TextBox 12">
            <a:hlinkClick r:id="rId4" action="ppaction://hlinksldjump"/>
          </p:cNvPr>
          <p:cNvSpPr txBox="1"/>
          <p:nvPr/>
        </p:nvSpPr>
        <p:spPr>
          <a:xfrm>
            <a:off x="8228516" y="2924944"/>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137623757"/>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1.6 – Classifying Plants - Flowering</a:t>
            </a:r>
            <a:endParaRPr lang="en-US" sz="4000" dirty="0"/>
          </a:p>
        </p:txBody>
      </p:sp>
      <p:sp>
        <p:nvSpPr>
          <p:cNvPr id="34" name="Rectangle 33"/>
          <p:cNvSpPr/>
          <p:nvPr/>
        </p:nvSpPr>
        <p:spPr>
          <a:xfrm>
            <a:off x="165109" y="1124744"/>
            <a:ext cx="8727372" cy="1754326"/>
          </a:xfrm>
          <a:prstGeom prst="rect">
            <a:avLst/>
          </a:prstGeom>
        </p:spPr>
        <p:txBody>
          <a:bodyPr wrap="square">
            <a:spAutoFit/>
          </a:bodyPr>
          <a:lstStyle/>
          <a:p>
            <a:pPr>
              <a:buClr>
                <a:srgbClr val="C00000"/>
              </a:buClr>
              <a:buSzPct val="80000"/>
            </a:pPr>
            <a:r>
              <a:rPr lang="en-US" b="1" dirty="0">
                <a:solidFill>
                  <a:srgbClr val="C00000"/>
                </a:solidFill>
              </a:rPr>
              <a:t>Flowering plants</a:t>
            </a:r>
          </a:p>
          <a:p>
            <a:pPr marL="361950" indent="-361950">
              <a:buClr>
                <a:srgbClr val="C00000"/>
              </a:buClr>
              <a:buSzPct val="80000"/>
              <a:buFont typeface="Arial" panose="020B0604020202020204" pitchFamily="34" charset="0"/>
              <a:buChar char="►"/>
            </a:pPr>
            <a:r>
              <a:rPr lang="en-US" dirty="0"/>
              <a:t>These are the plants that are most familiar to us. They can be tiny, or very large - many trees are flowering plants. Characteristics:</a:t>
            </a:r>
          </a:p>
          <a:p>
            <a:pPr marL="723900" indent="-361950">
              <a:buClr>
                <a:srgbClr val="C00000"/>
              </a:buClr>
              <a:buSzPct val="100000"/>
              <a:buFont typeface="Wingdings" panose="05000000000000000000" pitchFamily="2" charset="2"/>
              <a:buChar char="§"/>
            </a:pPr>
            <a:r>
              <a:rPr lang="en-US" dirty="0" smtClean="0"/>
              <a:t>plants </a:t>
            </a:r>
            <a:r>
              <a:rPr lang="en-US" dirty="0"/>
              <a:t>with roots, stems and leaves</a:t>
            </a:r>
          </a:p>
          <a:p>
            <a:pPr marL="723900" indent="-361950">
              <a:buClr>
                <a:srgbClr val="C00000"/>
              </a:buClr>
              <a:buSzPct val="100000"/>
              <a:buFont typeface="Wingdings" panose="05000000000000000000" pitchFamily="2" charset="2"/>
              <a:buChar char="§"/>
            </a:pPr>
            <a:r>
              <a:rPr lang="en-US" dirty="0" smtClean="0"/>
              <a:t>reproduce </a:t>
            </a:r>
            <a:r>
              <a:rPr lang="en-US" dirty="0"/>
              <a:t>sexually by means of flowers and seeds</a:t>
            </a:r>
          </a:p>
          <a:p>
            <a:pPr marL="723900" indent="-361950">
              <a:buClr>
                <a:srgbClr val="C00000"/>
              </a:buClr>
              <a:buSzPct val="100000"/>
              <a:buFont typeface="Wingdings" panose="05000000000000000000" pitchFamily="2" charset="2"/>
              <a:buChar char="§"/>
            </a:pPr>
            <a:r>
              <a:rPr lang="en-US" dirty="0" smtClean="0"/>
              <a:t>seeds </a:t>
            </a:r>
            <a:r>
              <a:rPr lang="en-US" dirty="0"/>
              <a:t>are produced inside the ovary, in the flower </a:t>
            </a:r>
            <a:endParaRPr lang="en-US"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5220072" y="6335047"/>
            <a:ext cx="3456385" cy="334313"/>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sz="1700" b="1" dirty="0"/>
              <a:t>Figure </a:t>
            </a:r>
            <a:r>
              <a:rPr lang="en-US" sz="1700" b="1" dirty="0" smtClean="0"/>
              <a:t>1.21 – </a:t>
            </a:r>
            <a:r>
              <a:rPr lang="en-US" sz="1700" dirty="0"/>
              <a:t>Flowering plants.</a:t>
            </a:r>
            <a:endParaRPr lang="en-GB" sz="1700" dirty="0"/>
          </a:p>
        </p:txBody>
      </p:sp>
      <p:sp>
        <p:nvSpPr>
          <p:cNvPr id="5" name="Rectangle 4"/>
          <p:cNvSpPr/>
          <p:nvPr/>
        </p:nvSpPr>
        <p:spPr>
          <a:xfrm>
            <a:off x="165108" y="2782083"/>
            <a:ext cx="4766931" cy="3970318"/>
          </a:xfrm>
          <a:prstGeom prst="rect">
            <a:avLst/>
          </a:prstGeom>
        </p:spPr>
        <p:txBody>
          <a:bodyPr wrap="square">
            <a:spAutoFit/>
          </a:bodyPr>
          <a:lstStyle/>
          <a:p>
            <a:pPr marL="361950" indent="-361950">
              <a:buClr>
                <a:srgbClr val="C00000"/>
              </a:buClr>
              <a:buSzPct val="80000"/>
              <a:buFont typeface="Arial" panose="020B0604020202020204" pitchFamily="34" charset="0"/>
              <a:buChar char="►"/>
            </a:pPr>
            <a:r>
              <a:rPr lang="en-US" dirty="0"/>
              <a:t>Flowering plants can be divided into two main groups, the monocotyledonous plants and the dicotyledonous plants, often abbreviated to monocots and dicots (Figure 1.21). Monocots have only one cotyledon in their seeds (page 205). They usually have a branching root system, and often have leaves in which the veins run in parallel to one another. </a:t>
            </a:r>
          </a:p>
          <a:p>
            <a:pPr marL="361950" indent="-361950">
              <a:buClr>
                <a:srgbClr val="C00000"/>
              </a:buClr>
              <a:buSzPct val="80000"/>
              <a:buFont typeface="Arial" panose="020B0604020202020204" pitchFamily="34" charset="0"/>
              <a:buChar char="►"/>
            </a:pPr>
            <a:r>
              <a:rPr lang="en-US" dirty="0"/>
              <a:t>Dicots have two cotyledons in their seeds. They frequently have a tap root system, and their leaves are often broader than those of monocots, and have a network of branching veins.</a:t>
            </a:r>
          </a:p>
        </p:txBody>
      </p:sp>
      <p:pic>
        <p:nvPicPr>
          <p:cNvPr id="6" name="Picture 5"/>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2049" t="650" r="2049" b="1701"/>
          <a:stretch/>
        </p:blipFill>
        <p:spPr>
          <a:xfrm>
            <a:off x="4932039" y="2879070"/>
            <a:ext cx="3960441" cy="3439676"/>
          </a:xfrm>
          <a:prstGeom prst="rect">
            <a:avLst/>
          </a:prstGeom>
        </p:spPr>
      </p:pic>
      <p:sp>
        <p:nvSpPr>
          <p:cNvPr id="10" name="TextBox 9">
            <a:hlinkClick r:id="rId4" action="ppaction://hlinksldjump"/>
          </p:cNvPr>
          <p:cNvSpPr txBox="1"/>
          <p:nvPr/>
        </p:nvSpPr>
        <p:spPr>
          <a:xfrm>
            <a:off x="8228516" y="1805915"/>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1989086326"/>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1.6 – Classifying Plants - Flowering</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8727370" cy="5509200"/>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Activity 1.1 </a:t>
            </a:r>
            <a:r>
              <a:rPr lang="en-US" sz="2200" b="1" dirty="0">
                <a:solidFill>
                  <a:srgbClr val="C00000"/>
                </a:solidFill>
                <a:latin typeface="Arial" panose="020B0604020202020204" pitchFamily="34" charset="0"/>
                <a:cs typeface="Arial" panose="020B0604020202020204" pitchFamily="34" charset="0"/>
              </a:rPr>
              <a:t>- Making biological drawings</a:t>
            </a:r>
            <a:endParaRPr lang="en-US" sz="2200" b="1" dirty="0" smtClean="0">
              <a:solidFill>
                <a:srgbClr val="C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2200" dirty="0">
                <a:latin typeface="Arial" panose="020B0604020202020204" pitchFamily="34" charset="0"/>
                <a:cs typeface="Arial" panose="020B0604020202020204" pitchFamily="34" charset="0"/>
              </a:rPr>
              <a:t>Biologists need to be able to look closely at specimens - which might be whole organisms, or just part of an organism - and note significant features of them. </a:t>
            </a:r>
            <a:endParaRPr lang="en-US" sz="2200" dirty="0" smtClean="0">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2200" dirty="0" smtClean="0">
                <a:latin typeface="Arial" panose="020B0604020202020204" pitchFamily="34" charset="0"/>
                <a:cs typeface="Arial" panose="020B0604020202020204" pitchFamily="34" charset="0"/>
              </a:rPr>
              <a:t>It </a:t>
            </a:r>
            <a:r>
              <a:rPr lang="en-US" sz="2200" dirty="0">
                <a:latin typeface="Arial" panose="020B0604020202020204" pitchFamily="34" charset="0"/>
                <a:cs typeface="Arial" panose="020B0604020202020204" pitchFamily="34" charset="0"/>
              </a:rPr>
              <a:t>is also important to be able to make simple drawings to record these features. You don’t have be good at art to be good at biological drawings. A biological drawing needs to be simple but clear.</a:t>
            </a:r>
          </a:p>
          <a:p>
            <a:pPr marL="342900" indent="-342900">
              <a:buClr>
                <a:srgbClr val="C00000"/>
              </a:buClr>
              <a:buSzPct val="80000"/>
              <a:buFont typeface="Arial" panose="020B0604020202020204" pitchFamily="34" charset="0"/>
              <a:buChar char="►"/>
              <a:tabLst>
                <a:tab pos="2420938" algn="l"/>
              </a:tabLst>
            </a:pPr>
            <a:r>
              <a:rPr lang="en-US" sz="2200" dirty="0">
                <a:latin typeface="Arial" panose="020B0604020202020204" pitchFamily="34" charset="0"/>
                <a:cs typeface="Arial" panose="020B0604020202020204" pitchFamily="34" charset="0"/>
              </a:rPr>
              <a:t>You will be provided with a specimen of an animal to draw</a:t>
            </a:r>
            <a:r>
              <a:rPr lang="en-US" sz="2200" dirty="0" smtClean="0">
                <a:latin typeface="Arial" panose="020B0604020202020204" pitchFamily="34" charset="0"/>
                <a:cs typeface="Arial" panose="020B0604020202020204" pitchFamily="34" charset="0"/>
              </a:rPr>
              <a:t>.</a:t>
            </a:r>
          </a:p>
          <a:p>
            <a:pPr marL="723900" indent="-361950">
              <a:buClr>
                <a:srgbClr val="C00000"/>
              </a:buClr>
              <a:buSzPct val="100000"/>
              <a:buFont typeface="+mj-lt"/>
              <a:buAutoNum type="arabicPeriod"/>
              <a:tabLst>
                <a:tab pos="2420938" algn="l"/>
              </a:tabLst>
            </a:pPr>
            <a:r>
              <a:rPr lang="en-US" sz="2200" dirty="0" smtClean="0">
                <a:latin typeface="Arial" panose="020B0604020202020204" pitchFamily="34" charset="0"/>
                <a:cs typeface="Arial" panose="020B0604020202020204" pitchFamily="34" charset="0"/>
              </a:rPr>
              <a:t>Look </a:t>
            </a:r>
            <a:r>
              <a:rPr lang="en-US" sz="2200" dirty="0">
                <a:latin typeface="Arial" panose="020B0604020202020204" pitchFamily="34" charset="0"/>
                <a:cs typeface="Arial" panose="020B0604020202020204" pitchFamily="34" charset="0"/>
              </a:rPr>
              <a:t>carefully at the specimen,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and </a:t>
            </a:r>
            <a:r>
              <a:rPr lang="en-US" sz="2200" dirty="0">
                <a:latin typeface="Arial" panose="020B0604020202020204" pitchFamily="34" charset="0"/>
                <a:cs typeface="Arial" panose="020B0604020202020204" pitchFamily="34" charset="0"/>
              </a:rPr>
              <a:t>decide what group of animals </a:t>
            </a:r>
            <a:r>
              <a:rPr lang="en-IE" sz="2200" dirty="0" smtClean="0">
                <a:latin typeface="Arial" panose="020B0604020202020204" pitchFamily="34" charset="0"/>
                <a:cs typeface="Arial" panose="020B0604020202020204" pitchFamily="34" charset="0"/>
              </a:rPr>
              <a:t/>
            </a:r>
            <a:br>
              <a:rPr lang="en-IE"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it </a:t>
            </a:r>
            <a:r>
              <a:rPr lang="en-US" sz="2200" dirty="0">
                <a:latin typeface="Arial" panose="020B0604020202020204" pitchFamily="34" charset="0"/>
                <a:cs typeface="Arial" panose="020B0604020202020204" pitchFamily="34" charset="0"/>
              </a:rPr>
              <a:t>belongs to. Jot down the features </a:t>
            </a:r>
            <a:r>
              <a:rPr lang="en-IE" sz="2200" dirty="0" smtClean="0">
                <a:latin typeface="Arial" panose="020B0604020202020204" pitchFamily="34" charset="0"/>
                <a:cs typeface="Arial" panose="020B0604020202020204" pitchFamily="34" charset="0"/>
              </a:rPr>
              <a:t/>
            </a:r>
            <a:br>
              <a:rPr lang="en-IE"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of </a:t>
            </a:r>
            <a:r>
              <a:rPr lang="en-US" sz="2200" dirty="0">
                <a:latin typeface="Arial" panose="020B0604020202020204" pitchFamily="34" charset="0"/>
                <a:cs typeface="Arial" panose="020B0604020202020204" pitchFamily="34" charset="0"/>
              </a:rPr>
              <a:t>the organism that helped you to </a:t>
            </a:r>
            <a:r>
              <a:rPr lang="en-IE" sz="2200" dirty="0" smtClean="0">
                <a:latin typeface="Arial" panose="020B0604020202020204" pitchFamily="34" charset="0"/>
                <a:cs typeface="Arial" panose="020B0604020202020204" pitchFamily="34" charset="0"/>
              </a:rPr>
              <a:t/>
            </a:r>
            <a:br>
              <a:rPr lang="en-IE"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classify </a:t>
            </a:r>
            <a:r>
              <a:rPr lang="en-US" sz="2200" dirty="0">
                <a:latin typeface="Arial" panose="020B0604020202020204" pitchFamily="34" charset="0"/>
                <a:cs typeface="Arial" panose="020B0604020202020204" pitchFamily="34" charset="0"/>
              </a:rPr>
              <a:t>it.</a:t>
            </a:r>
          </a:p>
          <a:p>
            <a:pPr marL="723900" indent="-361950">
              <a:buClr>
                <a:srgbClr val="C00000"/>
              </a:buClr>
              <a:buSzPct val="100000"/>
              <a:buFont typeface="+mj-lt"/>
              <a:buAutoNum type="arabicPeriod"/>
              <a:tabLst>
                <a:tab pos="2420938" algn="l"/>
              </a:tabLst>
            </a:pPr>
            <a:r>
              <a:rPr lang="en-US" sz="2200" dirty="0" smtClean="0">
                <a:latin typeface="Arial" panose="020B0604020202020204" pitchFamily="34" charset="0"/>
                <a:cs typeface="Arial" panose="020B0604020202020204" pitchFamily="34" charset="0"/>
              </a:rPr>
              <a:t>Make </a:t>
            </a:r>
            <a:r>
              <a:rPr lang="en-US" sz="2200" dirty="0">
                <a:latin typeface="Arial" panose="020B0604020202020204" pitchFamily="34" charset="0"/>
                <a:cs typeface="Arial" panose="020B0604020202020204" pitchFamily="34" charset="0"/>
              </a:rPr>
              <a:t>a large, clear drawing of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your </a:t>
            </a:r>
            <a:r>
              <a:rPr lang="en-US" sz="2200" dirty="0">
                <a:latin typeface="Arial" panose="020B0604020202020204" pitchFamily="34" charset="0"/>
                <a:cs typeface="Arial" panose="020B0604020202020204" pitchFamily="34" charset="0"/>
              </a:rPr>
              <a:t>organism.</a:t>
            </a:r>
          </a:p>
        </p:txBody>
      </p:sp>
      <p:sp>
        <p:nvSpPr>
          <p:cNvPr id="9" name="Oval 8"/>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4641" t="4156" r="2549" b="4782"/>
          <a:stretch/>
        </p:blipFill>
        <p:spPr>
          <a:xfrm>
            <a:off x="5436096" y="4219358"/>
            <a:ext cx="3397134" cy="2377993"/>
          </a:xfrm>
          <a:prstGeom prst="rect">
            <a:avLst/>
          </a:prstGeom>
        </p:spPr>
      </p:pic>
      <p:sp>
        <p:nvSpPr>
          <p:cNvPr id="12" name="TextBox 11">
            <a:hlinkClick r:id="rId4" action="ppaction://hlinksldjump"/>
          </p:cNvPr>
          <p:cNvSpPr txBox="1"/>
          <p:nvPr/>
        </p:nvSpPr>
        <p:spPr>
          <a:xfrm>
            <a:off x="8228516" y="3606115"/>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1920335446"/>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1.6 – Classifying Plants - Flowering</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8727370" cy="5650778"/>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1720" b="1" dirty="0" smtClean="0">
                <a:solidFill>
                  <a:srgbClr val="C00000"/>
                </a:solidFill>
                <a:latin typeface="Arial" panose="020B0604020202020204" pitchFamily="34" charset="0"/>
                <a:cs typeface="Arial" panose="020B0604020202020204" pitchFamily="34" charset="0"/>
              </a:rPr>
              <a:t>Activity </a:t>
            </a:r>
            <a:r>
              <a:rPr lang="en-US" sz="1720" b="1" dirty="0">
                <a:solidFill>
                  <a:srgbClr val="C00000"/>
                </a:solidFill>
                <a:latin typeface="Arial" panose="020B0604020202020204" pitchFamily="34" charset="0"/>
                <a:cs typeface="Arial" panose="020B0604020202020204" pitchFamily="34" charset="0"/>
              </a:rPr>
              <a:t>1.1 - Making biological drawings</a:t>
            </a:r>
            <a:endParaRPr lang="en-US" sz="1720" b="1" dirty="0" smtClean="0">
              <a:solidFill>
                <a:srgbClr val="C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1720" dirty="0">
                <a:latin typeface="Arial" panose="020B0604020202020204" pitchFamily="34" charset="0"/>
                <a:cs typeface="Arial" panose="020B0604020202020204" pitchFamily="34" charset="0"/>
              </a:rPr>
              <a:t>Here are some points to bear in mind </a:t>
            </a:r>
            <a:r>
              <a:rPr lang="en-US" sz="1720" dirty="0" smtClean="0">
                <a:latin typeface="Arial" panose="020B0604020202020204" pitchFamily="34" charset="0"/>
                <a:cs typeface="Arial" panose="020B0604020202020204" pitchFamily="34" charset="0"/>
              </a:rPr>
              <a:t>when you </a:t>
            </a:r>
            <a:r>
              <a:rPr lang="en-US" sz="1720" dirty="0">
                <a:latin typeface="Arial" panose="020B0604020202020204" pitchFamily="34" charset="0"/>
                <a:cs typeface="Arial" panose="020B0604020202020204" pitchFamily="34" charset="0"/>
              </a:rPr>
              <a:t>draw.</a:t>
            </a:r>
          </a:p>
          <a:p>
            <a:pPr marL="620713" indent="-239713">
              <a:buClr>
                <a:srgbClr val="C00000"/>
              </a:buClr>
              <a:buSzPct val="100000"/>
              <a:buFont typeface="Wingdings" panose="05000000000000000000" pitchFamily="2" charset="2"/>
              <a:buChar char="§"/>
              <a:tabLst>
                <a:tab pos="2420938" algn="l"/>
              </a:tabLst>
            </a:pPr>
            <a:r>
              <a:rPr lang="en-US" sz="1720" dirty="0" smtClean="0">
                <a:latin typeface="Arial" panose="020B0604020202020204" pitchFamily="34" charset="0"/>
                <a:cs typeface="Arial" panose="020B0604020202020204" pitchFamily="34" charset="0"/>
              </a:rPr>
              <a:t>Make </a:t>
            </a:r>
            <a:r>
              <a:rPr lang="en-US" sz="1720" dirty="0">
                <a:latin typeface="Arial" panose="020B0604020202020204" pitchFamily="34" charset="0"/>
                <a:cs typeface="Arial" panose="020B0604020202020204" pitchFamily="34" charset="0"/>
              </a:rPr>
              <a:t>good use of the space on your sheet of paper - your drawing should be large. However, do leave space around it so that you have room for labels.</a:t>
            </a:r>
          </a:p>
          <a:p>
            <a:pPr marL="620713" indent="-239713">
              <a:buClr>
                <a:srgbClr val="C00000"/>
              </a:buClr>
              <a:buSzPct val="100000"/>
              <a:buFont typeface="Wingdings" panose="05000000000000000000" pitchFamily="2" charset="2"/>
              <a:buChar char="§"/>
              <a:tabLst>
                <a:tab pos="2420938" algn="l"/>
              </a:tabLst>
            </a:pPr>
            <a:r>
              <a:rPr lang="en-US" sz="1720" dirty="0" smtClean="0">
                <a:latin typeface="Arial" panose="020B0604020202020204" pitchFamily="34" charset="0"/>
                <a:cs typeface="Arial" panose="020B0604020202020204" pitchFamily="34" charset="0"/>
              </a:rPr>
              <a:t>Always </a:t>
            </a:r>
            <a:r>
              <a:rPr lang="en-US" sz="1720" dirty="0">
                <a:latin typeface="Arial" panose="020B0604020202020204" pitchFamily="34" charset="0"/>
                <a:cs typeface="Arial" panose="020B0604020202020204" pitchFamily="34" charset="0"/>
              </a:rPr>
              <a:t>use a sharp HB pencil and have a good eraser with you.</a:t>
            </a:r>
          </a:p>
          <a:p>
            <a:pPr marL="620713" indent="-239713">
              <a:buClr>
                <a:srgbClr val="C00000"/>
              </a:buClr>
              <a:buSzPct val="100000"/>
              <a:buFont typeface="Wingdings" panose="05000000000000000000" pitchFamily="2" charset="2"/>
              <a:buChar char="§"/>
              <a:tabLst>
                <a:tab pos="2420938" algn="l"/>
              </a:tabLst>
            </a:pPr>
            <a:r>
              <a:rPr lang="en-US" sz="1720" dirty="0" smtClean="0">
                <a:latin typeface="Arial" panose="020B0604020202020204" pitchFamily="34" charset="0"/>
                <a:cs typeface="Arial" panose="020B0604020202020204" pitchFamily="34" charset="0"/>
              </a:rPr>
              <a:t>Keep </a:t>
            </a:r>
            <a:r>
              <a:rPr lang="en-US" sz="1720" dirty="0">
                <a:latin typeface="Arial" panose="020B0604020202020204" pitchFamily="34" charset="0"/>
                <a:cs typeface="Arial" panose="020B0604020202020204" pitchFamily="34" charset="0"/>
              </a:rPr>
              <a:t>all lines single and clear.</a:t>
            </a:r>
          </a:p>
          <a:p>
            <a:pPr marL="620713" indent="-239713">
              <a:buClr>
                <a:srgbClr val="C00000"/>
              </a:buClr>
              <a:buSzPct val="100000"/>
              <a:buFont typeface="Wingdings" panose="05000000000000000000" pitchFamily="2" charset="2"/>
              <a:buChar char="§"/>
              <a:tabLst>
                <a:tab pos="2420938" algn="l"/>
              </a:tabLst>
            </a:pPr>
            <a:r>
              <a:rPr lang="en-US" sz="1720" dirty="0" smtClean="0">
                <a:latin typeface="Arial" panose="020B0604020202020204" pitchFamily="34" charset="0"/>
                <a:cs typeface="Arial" panose="020B0604020202020204" pitchFamily="34" charset="0"/>
              </a:rPr>
              <a:t>Don’t </a:t>
            </a:r>
            <a:r>
              <a:rPr lang="en-US" sz="1720" dirty="0">
                <a:latin typeface="Arial" panose="020B0604020202020204" pitchFamily="34" charset="0"/>
                <a:cs typeface="Arial" panose="020B0604020202020204" pitchFamily="34" charset="0"/>
              </a:rPr>
              <a:t>use shading unless it is absolutely necessary.</a:t>
            </a:r>
          </a:p>
          <a:p>
            <a:pPr marL="620713" indent="-239713">
              <a:buClr>
                <a:srgbClr val="C00000"/>
              </a:buClr>
              <a:buSzPct val="100000"/>
              <a:buFont typeface="Wingdings" panose="05000000000000000000" pitchFamily="2" charset="2"/>
              <a:buChar char="§"/>
              <a:tabLst>
                <a:tab pos="2420938" algn="l"/>
              </a:tabLst>
            </a:pPr>
            <a:r>
              <a:rPr lang="en-US" sz="1720" dirty="0" smtClean="0">
                <a:latin typeface="Arial" panose="020B0604020202020204" pitchFamily="34" charset="0"/>
                <a:cs typeface="Arial" panose="020B0604020202020204" pitchFamily="34" charset="0"/>
              </a:rPr>
              <a:t>Don’t </a:t>
            </a:r>
            <a:r>
              <a:rPr lang="en-US" sz="1720" dirty="0">
                <a:latin typeface="Arial" panose="020B0604020202020204" pitchFamily="34" charset="0"/>
                <a:cs typeface="Arial" panose="020B0604020202020204" pitchFamily="34" charset="0"/>
              </a:rPr>
              <a:t>use colours.</a:t>
            </a:r>
          </a:p>
          <a:p>
            <a:pPr marL="620713" indent="-239713">
              <a:buClr>
                <a:srgbClr val="C00000"/>
              </a:buClr>
              <a:buSzPct val="100000"/>
              <a:buFont typeface="Wingdings" panose="05000000000000000000" pitchFamily="2" charset="2"/>
              <a:buChar char="§"/>
              <a:tabLst>
                <a:tab pos="2420938" algn="l"/>
              </a:tabLst>
            </a:pPr>
            <a:r>
              <a:rPr lang="en-US" sz="1720" dirty="0" smtClean="0">
                <a:latin typeface="Arial" panose="020B0604020202020204" pitchFamily="34" charset="0"/>
                <a:cs typeface="Arial" panose="020B0604020202020204" pitchFamily="34" charset="0"/>
              </a:rPr>
              <a:t>Take </a:t>
            </a:r>
            <a:r>
              <a:rPr lang="en-US" sz="1720" dirty="0">
                <a:latin typeface="Arial" panose="020B0604020202020204" pitchFamily="34" charset="0"/>
                <a:cs typeface="Arial" panose="020B0604020202020204" pitchFamily="34" charset="0"/>
              </a:rPr>
              <a:t>time to get the outline of your drawing correct first, showing the right proportions.</a:t>
            </a:r>
          </a:p>
          <a:p>
            <a:pPr marL="620713" indent="-239713">
              <a:buClr>
                <a:srgbClr val="C00000"/>
              </a:buClr>
              <a:buSzPct val="100000"/>
              <a:buFont typeface="Wingdings" panose="05000000000000000000" pitchFamily="2" charset="2"/>
              <a:buChar char="§"/>
              <a:tabLst>
                <a:tab pos="2420938" algn="l"/>
              </a:tabLst>
            </a:pPr>
            <a:r>
              <a:rPr lang="en-US" sz="1720" dirty="0" smtClean="0">
                <a:latin typeface="Arial" panose="020B0604020202020204" pitchFamily="34" charset="0"/>
                <a:cs typeface="Arial" panose="020B0604020202020204" pitchFamily="34" charset="0"/>
              </a:rPr>
              <a:t>Now </a:t>
            </a:r>
            <a:r>
              <a:rPr lang="en-US" sz="1720" dirty="0">
                <a:latin typeface="Arial" panose="020B0604020202020204" pitchFamily="34" charset="0"/>
                <a:cs typeface="Arial" panose="020B0604020202020204" pitchFamily="34" charset="0"/>
              </a:rPr>
              <a:t>label your drawing to show the features of the organism that are characteristic of its classification group. You could also label any features that help the organism to survive in its environment. These are called adaptations. For example, if your organism is a fish, you could label ‘scales overlapping backwards, to provide a smooth, streamlined surface for sliding through the water’.</a:t>
            </a:r>
          </a:p>
          <a:p>
            <a:pPr marL="342900" indent="-342900">
              <a:buClr>
                <a:srgbClr val="C00000"/>
              </a:buClr>
              <a:buSzPct val="80000"/>
              <a:buFont typeface="Arial" panose="020B0604020202020204" pitchFamily="34" charset="0"/>
              <a:buChar char="►"/>
              <a:tabLst>
                <a:tab pos="2420938" algn="l"/>
              </a:tabLst>
            </a:pPr>
            <a:r>
              <a:rPr lang="en-US" sz="1720" dirty="0">
                <a:latin typeface="Arial" panose="020B0604020202020204" pitchFamily="34" charset="0"/>
                <a:cs typeface="Arial" panose="020B0604020202020204" pitchFamily="34" charset="0"/>
              </a:rPr>
              <a:t>Here are some points to bear in mind when </a:t>
            </a:r>
            <a:r>
              <a:rPr lang="en-US" sz="1720" dirty="0" smtClean="0">
                <a:latin typeface="Arial" panose="020B0604020202020204" pitchFamily="34" charset="0"/>
                <a:cs typeface="Arial" panose="020B0604020202020204" pitchFamily="34" charset="0"/>
              </a:rPr>
              <a:t>you label </a:t>
            </a:r>
            <a:r>
              <a:rPr lang="en-US" sz="1720" dirty="0">
                <a:latin typeface="Arial" panose="020B0604020202020204" pitchFamily="34" charset="0"/>
                <a:cs typeface="Arial" panose="020B0604020202020204" pitchFamily="34" charset="0"/>
              </a:rPr>
              <a:t>a diagram.</a:t>
            </a:r>
          </a:p>
          <a:p>
            <a:pPr marL="620713" indent="-239713">
              <a:buClr>
                <a:srgbClr val="C00000"/>
              </a:buClr>
              <a:buSzPct val="100000"/>
              <a:buFont typeface="Wingdings" panose="05000000000000000000" pitchFamily="2" charset="2"/>
              <a:buChar char="§"/>
              <a:tabLst>
                <a:tab pos="2420938" algn="l"/>
              </a:tabLst>
            </a:pPr>
            <a:r>
              <a:rPr lang="en-US" sz="1720" dirty="0" smtClean="0">
                <a:latin typeface="Arial" panose="020B0604020202020204" pitchFamily="34" charset="0"/>
                <a:cs typeface="Arial" panose="020B0604020202020204" pitchFamily="34" charset="0"/>
              </a:rPr>
              <a:t>Use </a:t>
            </a:r>
            <a:r>
              <a:rPr lang="en-US" sz="1720" dirty="0">
                <a:latin typeface="Arial" panose="020B0604020202020204" pitchFamily="34" charset="0"/>
                <a:cs typeface="Arial" panose="020B0604020202020204" pitchFamily="34" charset="0"/>
              </a:rPr>
              <a:t>a ruler to draw each label line.</a:t>
            </a:r>
          </a:p>
          <a:p>
            <a:pPr marL="620713" indent="-239713">
              <a:buClr>
                <a:srgbClr val="C00000"/>
              </a:buClr>
              <a:buSzPct val="100000"/>
              <a:buFont typeface="Wingdings" panose="05000000000000000000" pitchFamily="2" charset="2"/>
              <a:buChar char="§"/>
              <a:tabLst>
                <a:tab pos="2420938" algn="l"/>
              </a:tabLst>
            </a:pPr>
            <a:r>
              <a:rPr lang="en-US" sz="1720" dirty="0" smtClean="0">
                <a:latin typeface="Arial" panose="020B0604020202020204" pitchFamily="34" charset="0"/>
                <a:cs typeface="Arial" panose="020B0604020202020204" pitchFamily="34" charset="0"/>
              </a:rPr>
              <a:t>Make </a:t>
            </a:r>
            <a:r>
              <a:rPr lang="en-US" sz="1720" dirty="0">
                <a:latin typeface="Arial" panose="020B0604020202020204" pitchFamily="34" charset="0"/>
                <a:cs typeface="Arial" panose="020B0604020202020204" pitchFamily="34" charset="0"/>
              </a:rPr>
              <a:t>sure the end of the label line actually touches the structure being labelled.</a:t>
            </a:r>
          </a:p>
          <a:p>
            <a:pPr marL="620713" indent="-239713">
              <a:buClr>
                <a:srgbClr val="C00000"/>
              </a:buClr>
              <a:buSzPct val="100000"/>
              <a:buFont typeface="Wingdings" panose="05000000000000000000" pitchFamily="2" charset="2"/>
              <a:buChar char="§"/>
              <a:tabLst>
                <a:tab pos="2420938" algn="l"/>
              </a:tabLst>
            </a:pPr>
            <a:r>
              <a:rPr lang="en-US" sz="1720" dirty="0" smtClean="0">
                <a:latin typeface="Arial" panose="020B0604020202020204" pitchFamily="34" charset="0"/>
                <a:cs typeface="Arial" panose="020B0604020202020204" pitchFamily="34" charset="0"/>
              </a:rPr>
              <a:t>Write </a:t>
            </a:r>
            <a:r>
              <a:rPr lang="en-US" sz="1720" dirty="0">
                <a:latin typeface="Arial" panose="020B0604020202020204" pitchFamily="34" charset="0"/>
                <a:cs typeface="Arial" panose="020B0604020202020204" pitchFamily="34" charset="0"/>
              </a:rPr>
              <a:t>the labels horizontally.</a:t>
            </a:r>
          </a:p>
          <a:p>
            <a:pPr marL="620713" indent="-239713">
              <a:buClr>
                <a:srgbClr val="C00000"/>
              </a:buClr>
              <a:buSzPct val="100000"/>
              <a:buFont typeface="Wingdings" panose="05000000000000000000" pitchFamily="2" charset="2"/>
              <a:buChar char="§"/>
              <a:tabLst>
                <a:tab pos="2420938" algn="l"/>
              </a:tabLst>
            </a:pPr>
            <a:r>
              <a:rPr lang="en-US" sz="1720" dirty="0" smtClean="0">
                <a:latin typeface="Arial" panose="020B0604020202020204" pitchFamily="34" charset="0"/>
                <a:cs typeface="Arial" panose="020B0604020202020204" pitchFamily="34" charset="0"/>
              </a:rPr>
              <a:t>Keep </a:t>
            </a:r>
            <a:r>
              <a:rPr lang="en-US" sz="1720" dirty="0">
                <a:latin typeface="Arial" panose="020B0604020202020204" pitchFamily="34" charset="0"/>
                <a:cs typeface="Arial" panose="020B0604020202020204" pitchFamily="34" charset="0"/>
              </a:rPr>
              <a:t>the labels well away from the edges of your drawing.</a:t>
            </a:r>
          </a:p>
        </p:txBody>
      </p:sp>
      <p:sp>
        <p:nvSpPr>
          <p:cNvPr id="9" name="Oval 8"/>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7" name="TextBox 6">
            <a:hlinkClick r:id="rId3" action="ppaction://hlinksldjump"/>
          </p:cNvPr>
          <p:cNvSpPr txBox="1"/>
          <p:nvPr/>
        </p:nvSpPr>
        <p:spPr>
          <a:xfrm>
            <a:off x="8228516" y="2165955"/>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2969288489"/>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1.6 – Classifying Plants - Flowering</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8727370" cy="5550237"/>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1900" b="1" dirty="0" smtClean="0">
                <a:solidFill>
                  <a:srgbClr val="C00000"/>
                </a:solidFill>
                <a:latin typeface="Arial" panose="020B0604020202020204" pitchFamily="34" charset="0"/>
                <a:cs typeface="Arial" panose="020B0604020202020204" pitchFamily="34" charset="0"/>
              </a:rPr>
              <a:t>Activity </a:t>
            </a:r>
            <a:r>
              <a:rPr lang="en-US" sz="1900" b="1" dirty="0">
                <a:solidFill>
                  <a:srgbClr val="C00000"/>
                </a:solidFill>
                <a:latin typeface="Arial" panose="020B0604020202020204" pitchFamily="34" charset="0"/>
                <a:cs typeface="Arial" panose="020B0604020202020204" pitchFamily="34" charset="0"/>
              </a:rPr>
              <a:t>1.2 - Calculating magnification</a:t>
            </a:r>
            <a:endParaRPr lang="en-US" sz="1900" b="1" dirty="0" smtClean="0">
              <a:solidFill>
                <a:srgbClr val="C0000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1900" b="1" dirty="0" smtClean="0">
                <a:latin typeface="Arial" panose="020B0604020202020204" pitchFamily="34" charset="0"/>
                <a:cs typeface="Arial" panose="020B0604020202020204" pitchFamily="34" charset="0"/>
              </a:rPr>
              <a:t>Skill - A03.3 </a:t>
            </a:r>
            <a:r>
              <a:rPr lang="en-US" sz="1900" b="1" dirty="0">
                <a:latin typeface="Arial" panose="020B0604020202020204" pitchFamily="34" charset="0"/>
                <a:cs typeface="Arial" panose="020B0604020202020204" pitchFamily="34" charset="0"/>
              </a:rPr>
              <a:t>Observing, measuring and recording</a:t>
            </a:r>
          </a:p>
          <a:p>
            <a:pPr marL="342900" indent="-342900">
              <a:buClr>
                <a:srgbClr val="C00000"/>
              </a:buClr>
              <a:buSzPct val="80000"/>
              <a:buFont typeface="Arial" panose="020B0604020202020204" pitchFamily="34" charset="0"/>
              <a:buChar char="►"/>
              <a:tabLst>
                <a:tab pos="2420938" algn="l"/>
              </a:tabLst>
            </a:pPr>
            <a:r>
              <a:rPr lang="en-US" sz="1900" dirty="0">
                <a:latin typeface="Arial" panose="020B0604020202020204" pitchFamily="34" charset="0"/>
                <a:cs typeface="Arial" panose="020B0604020202020204" pitchFamily="34" charset="0"/>
              </a:rPr>
              <a:t>Drawings of biological specimens are usually- made at a different size from the real thing. It is important to show this on the </a:t>
            </a:r>
            <a:r>
              <a:rPr lang="en-US" sz="1900" dirty="0" smtClean="0">
                <a:latin typeface="Arial" panose="020B0604020202020204" pitchFamily="34" charset="0"/>
                <a:cs typeface="Arial" panose="020B0604020202020204" pitchFamily="34" charset="0"/>
              </a:rPr>
              <a:t>diagram. The </a:t>
            </a:r>
            <a:r>
              <a:rPr lang="en-US" sz="1900" dirty="0">
                <a:latin typeface="Arial" panose="020B0604020202020204" pitchFamily="34" charset="0"/>
                <a:cs typeface="Arial" panose="020B0604020202020204" pitchFamily="34" charset="0"/>
              </a:rPr>
              <a:t>magnification of a diagram is how much larger it is than the real thing</a:t>
            </a:r>
            <a:r>
              <a:rPr lang="en-US" sz="1900" dirty="0" smtClean="0">
                <a:latin typeface="Arial" panose="020B0604020202020204" pitchFamily="34" charset="0"/>
                <a:cs typeface="Arial" panose="020B0604020202020204" pitchFamily="34" charset="0"/>
              </a:rPr>
              <a:t>.</a:t>
            </a:r>
          </a:p>
          <a:p>
            <a:pPr marL="342900" indent="-342900">
              <a:buClr>
                <a:srgbClr val="C00000"/>
              </a:buClr>
              <a:buSzPct val="80000"/>
              <a:buFont typeface="Arial" panose="020B0604020202020204" pitchFamily="34" charset="0"/>
              <a:buChar char="►"/>
              <a:tabLst>
                <a:tab pos="2420938" algn="l"/>
              </a:tabLst>
            </a:pPr>
            <a:endParaRPr lang="en-US" sz="1100" dirty="0">
              <a:latin typeface="Arial" panose="020B0604020202020204" pitchFamily="34" charset="0"/>
              <a:cs typeface="Arial" panose="020B0604020202020204" pitchFamily="34" charset="0"/>
            </a:endParaRPr>
          </a:p>
          <a:p>
            <a:pPr>
              <a:lnSpc>
                <a:spcPts val="1300"/>
              </a:lnSpc>
              <a:buClr>
                <a:srgbClr val="C00000"/>
              </a:buClr>
              <a:buSzPct val="80000"/>
              <a:tabLst>
                <a:tab pos="2420938" algn="l"/>
              </a:tabLst>
            </a:pPr>
            <a:r>
              <a:rPr lang="en-US" sz="1900" dirty="0" smtClean="0">
                <a:latin typeface="Arial" panose="020B0604020202020204" pitchFamily="34" charset="0"/>
                <a:cs typeface="Arial" panose="020B0604020202020204" pitchFamily="34" charset="0"/>
              </a:rPr>
              <a:t>	size </a:t>
            </a:r>
            <a:r>
              <a:rPr lang="en-US" sz="1900" dirty="0">
                <a:latin typeface="Arial" panose="020B0604020202020204" pitchFamily="34" charset="0"/>
                <a:cs typeface="Arial" panose="020B0604020202020204" pitchFamily="34" charset="0"/>
              </a:rPr>
              <a:t>of </a:t>
            </a:r>
            <a:r>
              <a:rPr lang="en-US" sz="1900" dirty="0" smtClean="0">
                <a:latin typeface="Arial" panose="020B0604020202020204" pitchFamily="34" charset="0"/>
                <a:cs typeface="Arial" panose="020B0604020202020204" pitchFamily="34" charset="0"/>
              </a:rPr>
              <a:t>drawing</a:t>
            </a:r>
          </a:p>
          <a:p>
            <a:pPr>
              <a:lnSpc>
                <a:spcPts val="1300"/>
              </a:lnSpc>
              <a:buClr>
                <a:srgbClr val="C00000"/>
              </a:buClr>
              <a:buSzPct val="80000"/>
              <a:tabLst>
                <a:tab pos="361950" algn="l"/>
                <a:tab pos="1881188" algn="l"/>
                <a:tab pos="2328863" algn="l"/>
              </a:tabLst>
            </a:pPr>
            <a:r>
              <a:rPr lang="en-US" sz="1900" dirty="0" smtClean="0">
                <a:latin typeface="Arial" panose="020B0604020202020204" pitchFamily="34" charset="0"/>
                <a:cs typeface="Arial" panose="020B0604020202020204" pitchFamily="34" charset="0"/>
              </a:rPr>
              <a:t>	magnification 	= 	---------------------</a:t>
            </a:r>
          </a:p>
          <a:p>
            <a:pPr>
              <a:lnSpc>
                <a:spcPts val="1300"/>
              </a:lnSpc>
              <a:buClr>
                <a:srgbClr val="C00000"/>
              </a:buClr>
              <a:buSzPct val="80000"/>
              <a:tabLst>
                <a:tab pos="361950" algn="l"/>
                <a:tab pos="1881188" algn="l"/>
                <a:tab pos="2328863" algn="l"/>
              </a:tabLst>
            </a:pPr>
            <a:r>
              <a:rPr lang="en-US" sz="1900" dirty="0">
                <a:latin typeface="Arial" panose="020B0604020202020204" pitchFamily="34" charset="0"/>
                <a:cs typeface="Arial" panose="020B0604020202020204" pitchFamily="34" charset="0"/>
              </a:rPr>
              <a:t>	</a:t>
            </a:r>
            <a:r>
              <a:rPr lang="en-US" sz="1900" dirty="0" smtClean="0">
                <a:latin typeface="Arial" panose="020B0604020202020204" pitchFamily="34" charset="0"/>
                <a:cs typeface="Arial" panose="020B0604020202020204" pitchFamily="34" charset="0"/>
              </a:rPr>
              <a:t>		size </a:t>
            </a:r>
            <a:r>
              <a:rPr lang="en-US" sz="1900" dirty="0">
                <a:latin typeface="Arial" panose="020B0604020202020204" pitchFamily="34" charset="0"/>
                <a:cs typeface="Arial" panose="020B0604020202020204" pitchFamily="34" charset="0"/>
              </a:rPr>
              <a:t>of real </a:t>
            </a:r>
            <a:r>
              <a:rPr lang="en-US" sz="1900" dirty="0" smtClean="0">
                <a:latin typeface="Arial" panose="020B0604020202020204" pitchFamily="34" charset="0"/>
                <a:cs typeface="Arial" panose="020B0604020202020204" pitchFamily="34" charset="0"/>
              </a:rPr>
              <a:t>object</a:t>
            </a:r>
          </a:p>
          <a:p>
            <a:pPr>
              <a:buClr>
                <a:srgbClr val="C00000"/>
              </a:buClr>
              <a:buSzPct val="80000"/>
              <a:tabLst>
                <a:tab pos="361950" algn="l"/>
                <a:tab pos="1881188" algn="l"/>
                <a:tab pos="2328863" algn="l"/>
              </a:tabLst>
            </a:pPr>
            <a:endParaRPr lang="en-US" sz="1000" dirty="0">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1900" dirty="0">
                <a:latin typeface="Arial" panose="020B0604020202020204" pitchFamily="34" charset="0"/>
                <a:cs typeface="Arial" panose="020B0604020202020204" pitchFamily="34" charset="0"/>
              </a:rPr>
              <a:t>For example, measure the length of the spiders body in the diagram below. You should find that it is 40 mm long</a:t>
            </a:r>
            <a:r>
              <a:rPr lang="en-US" sz="1900" dirty="0" smtClean="0">
                <a:latin typeface="Arial" panose="020B0604020202020204" pitchFamily="34" charset="0"/>
                <a:cs typeface="Arial" panose="020B0604020202020204" pitchFamily="34" charset="0"/>
              </a:rPr>
              <a:t>.</a:t>
            </a:r>
          </a:p>
          <a:p>
            <a:pPr marL="342900" indent="-342900">
              <a:buClr>
                <a:srgbClr val="C00000"/>
              </a:buClr>
              <a:buSzPct val="80000"/>
              <a:buFont typeface="Arial" panose="020B0604020202020204" pitchFamily="34" charset="0"/>
              <a:buChar char="►"/>
              <a:tabLst>
                <a:tab pos="2420938" algn="l"/>
              </a:tabLst>
            </a:pPr>
            <a:endParaRPr lang="en-US" sz="1050" dirty="0">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1900" dirty="0">
                <a:latin typeface="Arial" panose="020B0604020202020204" pitchFamily="34" charset="0"/>
                <a:cs typeface="Arial" panose="020B0604020202020204" pitchFamily="34" charset="0"/>
              </a:rPr>
              <a:t>The real spider was 8 mm long. So we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can calculate </a:t>
            </a:r>
            <a:r>
              <a:rPr lang="en-US" sz="1900" dirty="0">
                <a:latin typeface="Arial" panose="020B0604020202020204" pitchFamily="34" charset="0"/>
                <a:cs typeface="Arial" panose="020B0604020202020204" pitchFamily="34" charset="0"/>
              </a:rPr>
              <a:t>the magnification like this</a:t>
            </a:r>
            <a:r>
              <a:rPr lang="en-US" sz="1900" dirty="0" smtClean="0">
                <a:latin typeface="Arial" panose="020B0604020202020204" pitchFamily="34" charset="0"/>
                <a:cs typeface="Arial" panose="020B0604020202020204" pitchFamily="34" charset="0"/>
              </a:rPr>
              <a:t>:</a:t>
            </a:r>
          </a:p>
          <a:p>
            <a:pPr marL="342900" indent="-342900">
              <a:buClr>
                <a:srgbClr val="C00000"/>
              </a:buClr>
              <a:buSzPct val="80000"/>
              <a:buFont typeface="Arial" panose="020B0604020202020204" pitchFamily="34" charset="0"/>
              <a:buChar char="►"/>
              <a:tabLst>
                <a:tab pos="2420938" algn="l"/>
              </a:tabLst>
            </a:pPr>
            <a:endParaRPr lang="en-US" sz="1100" dirty="0">
              <a:latin typeface="Arial" panose="020B0604020202020204" pitchFamily="34" charset="0"/>
              <a:cs typeface="Arial" panose="020B0604020202020204" pitchFamily="34" charset="0"/>
            </a:endParaRPr>
          </a:p>
          <a:p>
            <a:pPr>
              <a:lnSpc>
                <a:spcPts val="1300"/>
              </a:lnSpc>
              <a:buClr>
                <a:srgbClr val="C00000"/>
              </a:buClr>
              <a:buSzPct val="80000"/>
              <a:tabLst>
                <a:tab pos="2420938" algn="l"/>
              </a:tabLst>
            </a:pPr>
            <a:r>
              <a:rPr lang="en-US" sz="1900" dirty="0">
                <a:latin typeface="Arial" panose="020B0604020202020204" pitchFamily="34" charset="0"/>
                <a:cs typeface="Arial" panose="020B0604020202020204" pitchFamily="34" charset="0"/>
              </a:rPr>
              <a:t>	</a:t>
            </a:r>
            <a:r>
              <a:rPr lang="en-US" sz="1900" dirty="0" smtClean="0">
                <a:latin typeface="Arial" panose="020B0604020202020204" pitchFamily="34" charset="0"/>
                <a:cs typeface="Arial" panose="020B0604020202020204" pitchFamily="34" charset="0"/>
              </a:rPr>
              <a:t>length in </a:t>
            </a:r>
            <a:r>
              <a:rPr lang="en-US" sz="1900" dirty="0">
                <a:latin typeface="Arial" panose="020B0604020202020204" pitchFamily="34" charset="0"/>
                <a:cs typeface="Arial" panose="020B0604020202020204" pitchFamily="34" charset="0"/>
              </a:rPr>
              <a:t>drawing</a:t>
            </a:r>
          </a:p>
          <a:p>
            <a:pPr>
              <a:lnSpc>
                <a:spcPts val="1300"/>
              </a:lnSpc>
              <a:buClr>
                <a:srgbClr val="C00000"/>
              </a:buClr>
              <a:buSzPct val="80000"/>
              <a:tabLst>
                <a:tab pos="361950" algn="l"/>
                <a:tab pos="1881188" algn="l"/>
                <a:tab pos="2328863" algn="l"/>
              </a:tabLst>
            </a:pPr>
            <a:r>
              <a:rPr lang="en-US" sz="1900" dirty="0">
                <a:latin typeface="Arial" panose="020B0604020202020204" pitchFamily="34" charset="0"/>
                <a:cs typeface="Arial" panose="020B0604020202020204" pitchFamily="34" charset="0"/>
              </a:rPr>
              <a:t>	magnification 	= 	</a:t>
            </a:r>
            <a:r>
              <a:rPr lang="en-US" sz="1900" dirty="0" smtClean="0">
                <a:latin typeface="Arial" panose="020B0604020202020204" pitchFamily="34" charset="0"/>
                <a:cs typeface="Arial" panose="020B0604020202020204" pitchFamily="34" charset="0"/>
              </a:rPr>
              <a:t>--------------------------</a:t>
            </a:r>
            <a:endParaRPr lang="en-US" sz="1900" dirty="0">
              <a:latin typeface="Arial" panose="020B0604020202020204" pitchFamily="34" charset="0"/>
              <a:cs typeface="Arial" panose="020B0604020202020204" pitchFamily="34" charset="0"/>
            </a:endParaRPr>
          </a:p>
          <a:p>
            <a:pPr>
              <a:lnSpc>
                <a:spcPts val="1300"/>
              </a:lnSpc>
              <a:buClr>
                <a:srgbClr val="C00000"/>
              </a:buClr>
              <a:buSzPct val="80000"/>
              <a:tabLst>
                <a:tab pos="361950" algn="l"/>
                <a:tab pos="1881188" algn="l"/>
                <a:tab pos="2328863" algn="l"/>
              </a:tabLst>
            </a:pPr>
            <a:r>
              <a:rPr lang="en-US" sz="1900" dirty="0">
                <a:latin typeface="Arial" panose="020B0604020202020204" pitchFamily="34" charset="0"/>
                <a:cs typeface="Arial" panose="020B0604020202020204" pitchFamily="34" charset="0"/>
              </a:rPr>
              <a:t>			</a:t>
            </a:r>
            <a:r>
              <a:rPr lang="en-US" sz="1900" dirty="0" smtClean="0">
                <a:latin typeface="Arial" panose="020B0604020202020204" pitchFamily="34" charset="0"/>
                <a:cs typeface="Arial" panose="020B0604020202020204" pitchFamily="34" charset="0"/>
              </a:rPr>
              <a:t>length of </a:t>
            </a:r>
            <a:r>
              <a:rPr lang="en-US" sz="1900" dirty="0">
                <a:latin typeface="Arial" panose="020B0604020202020204" pitchFamily="34" charset="0"/>
                <a:cs typeface="Arial" panose="020B0604020202020204" pitchFamily="34" charset="0"/>
              </a:rPr>
              <a:t>real object</a:t>
            </a:r>
          </a:p>
          <a:p>
            <a:pPr>
              <a:buClr>
                <a:srgbClr val="C00000"/>
              </a:buClr>
              <a:buSzPct val="80000"/>
              <a:tabLst>
                <a:tab pos="2420938" algn="l"/>
              </a:tabLst>
            </a:pPr>
            <a:endParaRPr lang="en-US" sz="1900" dirty="0">
              <a:latin typeface="Arial" panose="020B0604020202020204" pitchFamily="34" charset="0"/>
              <a:cs typeface="Arial" panose="020B0604020202020204" pitchFamily="34" charset="0"/>
            </a:endParaRPr>
          </a:p>
          <a:p>
            <a:pPr>
              <a:lnSpc>
                <a:spcPts val="1300"/>
              </a:lnSpc>
              <a:buClr>
                <a:srgbClr val="C00000"/>
              </a:buClr>
              <a:buSzPct val="80000"/>
              <a:tabLst>
                <a:tab pos="2420938" algn="l"/>
              </a:tabLst>
            </a:pPr>
            <a:r>
              <a:rPr lang="en-US" sz="1900" dirty="0" smtClean="0">
                <a:latin typeface="Arial" panose="020B0604020202020204" pitchFamily="34" charset="0"/>
                <a:cs typeface="Arial" panose="020B0604020202020204" pitchFamily="34" charset="0"/>
              </a:rPr>
              <a:t>	40</a:t>
            </a:r>
            <a:endParaRPr lang="en-US" sz="1900" dirty="0">
              <a:latin typeface="Arial" panose="020B0604020202020204" pitchFamily="34" charset="0"/>
              <a:cs typeface="Arial" panose="020B0604020202020204" pitchFamily="34" charset="0"/>
            </a:endParaRPr>
          </a:p>
          <a:p>
            <a:pPr>
              <a:lnSpc>
                <a:spcPts val="1300"/>
              </a:lnSpc>
              <a:buClr>
                <a:srgbClr val="C00000"/>
              </a:buClr>
              <a:buSzPct val="80000"/>
              <a:tabLst>
                <a:tab pos="361950" algn="l"/>
                <a:tab pos="1881188" algn="l"/>
                <a:tab pos="2328863" algn="l"/>
              </a:tabLst>
            </a:pPr>
            <a:r>
              <a:rPr lang="en-US" sz="1900" dirty="0">
                <a:latin typeface="Arial" panose="020B0604020202020204" pitchFamily="34" charset="0"/>
                <a:cs typeface="Arial" panose="020B0604020202020204" pitchFamily="34" charset="0"/>
              </a:rPr>
              <a:t>		= 	</a:t>
            </a:r>
            <a:r>
              <a:rPr lang="en-US" sz="1900" dirty="0" smtClean="0">
                <a:latin typeface="Arial" panose="020B0604020202020204" pitchFamily="34" charset="0"/>
                <a:cs typeface="Arial" panose="020B0604020202020204" pitchFamily="34" charset="0"/>
              </a:rPr>
              <a:t> -----</a:t>
            </a:r>
            <a:endParaRPr lang="en-US" sz="1900" dirty="0">
              <a:latin typeface="Arial" panose="020B0604020202020204" pitchFamily="34" charset="0"/>
              <a:cs typeface="Arial" panose="020B0604020202020204" pitchFamily="34" charset="0"/>
            </a:endParaRPr>
          </a:p>
          <a:p>
            <a:pPr>
              <a:lnSpc>
                <a:spcPts val="1300"/>
              </a:lnSpc>
              <a:buClr>
                <a:srgbClr val="C00000"/>
              </a:buClr>
              <a:buSzPct val="80000"/>
              <a:tabLst>
                <a:tab pos="361950" algn="l"/>
                <a:tab pos="1881188" algn="l"/>
                <a:tab pos="2328863" algn="l"/>
              </a:tabLst>
            </a:pPr>
            <a:r>
              <a:rPr lang="en-US" sz="1900" dirty="0">
                <a:latin typeface="Arial" panose="020B0604020202020204" pitchFamily="34" charset="0"/>
                <a:cs typeface="Arial" panose="020B0604020202020204" pitchFamily="34" charset="0"/>
              </a:rPr>
              <a:t>			</a:t>
            </a:r>
            <a:r>
              <a:rPr lang="en-US" sz="1900" dirty="0" smtClean="0">
                <a:latin typeface="Arial" panose="020B0604020202020204" pitchFamily="34" charset="0"/>
                <a:cs typeface="Arial" panose="020B0604020202020204" pitchFamily="34" charset="0"/>
              </a:rPr>
              <a:t>   8</a:t>
            </a:r>
          </a:p>
          <a:p>
            <a:pPr>
              <a:lnSpc>
                <a:spcPts val="1300"/>
              </a:lnSpc>
              <a:buClr>
                <a:srgbClr val="C00000"/>
              </a:buClr>
              <a:buSzPct val="80000"/>
              <a:tabLst>
                <a:tab pos="361950" algn="l"/>
                <a:tab pos="1881188" algn="l"/>
                <a:tab pos="2328863" algn="l"/>
              </a:tabLst>
            </a:pPr>
            <a:endParaRPr lang="en-US" sz="1900" dirty="0">
              <a:latin typeface="Arial" panose="020B0604020202020204" pitchFamily="34" charset="0"/>
              <a:cs typeface="Arial" panose="020B0604020202020204" pitchFamily="34" charset="0"/>
            </a:endParaRPr>
          </a:p>
          <a:p>
            <a:pPr>
              <a:lnSpc>
                <a:spcPts val="1300"/>
              </a:lnSpc>
              <a:buClr>
                <a:srgbClr val="C00000"/>
              </a:buClr>
              <a:buSzPct val="80000"/>
              <a:tabLst>
                <a:tab pos="361950" algn="l"/>
                <a:tab pos="1881188" algn="l"/>
                <a:tab pos="2328863" algn="l"/>
              </a:tabLst>
            </a:pPr>
            <a:r>
              <a:rPr lang="en-US" sz="1900" dirty="0">
                <a:latin typeface="Arial" panose="020B0604020202020204" pitchFamily="34" charset="0"/>
                <a:cs typeface="Arial" panose="020B0604020202020204" pitchFamily="34" charset="0"/>
              </a:rPr>
              <a:t>	</a:t>
            </a:r>
            <a:r>
              <a:rPr lang="en-US" sz="1900" dirty="0" smtClean="0">
                <a:latin typeface="Arial" panose="020B0604020202020204" pitchFamily="34" charset="0"/>
                <a:cs typeface="Arial" panose="020B0604020202020204" pitchFamily="34" charset="0"/>
              </a:rPr>
              <a:t>	=	X 5</a:t>
            </a:r>
            <a:endParaRPr lang="en-US" sz="1900" dirty="0">
              <a:latin typeface="Arial" panose="020B0604020202020204" pitchFamily="34" charset="0"/>
              <a:cs typeface="Arial" panose="020B0604020202020204" pitchFamily="34" charset="0"/>
            </a:endParaRPr>
          </a:p>
        </p:txBody>
      </p:sp>
      <p:sp>
        <p:nvSpPr>
          <p:cNvPr id="9" name="Oval 8"/>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9534" t="7333" r="9534" b="4392"/>
          <a:stretch/>
        </p:blipFill>
        <p:spPr>
          <a:xfrm>
            <a:off x="4956564" y="3789040"/>
            <a:ext cx="3908815" cy="2871096"/>
          </a:xfrm>
          <a:prstGeom prst="rect">
            <a:avLst/>
          </a:prstGeom>
        </p:spPr>
      </p:pic>
      <p:sp>
        <p:nvSpPr>
          <p:cNvPr id="7" name="TextBox 6">
            <a:hlinkClick r:id="rId4" action="ppaction://hlinksldjump"/>
          </p:cNvPr>
          <p:cNvSpPr txBox="1"/>
          <p:nvPr/>
        </p:nvSpPr>
        <p:spPr>
          <a:xfrm>
            <a:off x="8228516" y="2381979"/>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2342617086"/>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1.6 – Classifying Plants - Flowering</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8727370" cy="4185761"/>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1900" b="1" dirty="0" smtClean="0">
                <a:solidFill>
                  <a:srgbClr val="C00000"/>
                </a:solidFill>
                <a:latin typeface="Arial" panose="020B0604020202020204" pitchFamily="34" charset="0"/>
                <a:cs typeface="Arial" panose="020B0604020202020204" pitchFamily="34" charset="0"/>
              </a:rPr>
              <a:t>Activity </a:t>
            </a:r>
            <a:r>
              <a:rPr lang="en-US" sz="1900" b="1" dirty="0">
                <a:solidFill>
                  <a:srgbClr val="C00000"/>
                </a:solidFill>
                <a:latin typeface="Arial" panose="020B0604020202020204" pitchFamily="34" charset="0"/>
                <a:cs typeface="Arial" panose="020B0604020202020204" pitchFamily="34" charset="0"/>
              </a:rPr>
              <a:t>1.2 - Calculating magnification</a:t>
            </a:r>
            <a:endParaRPr lang="en-US" sz="1900" b="1" dirty="0" smtClean="0">
              <a:solidFill>
                <a:srgbClr val="C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1900" dirty="0" smtClean="0">
                <a:latin typeface="Arial" panose="020B0604020202020204" pitchFamily="34" charset="0"/>
                <a:cs typeface="Arial" panose="020B0604020202020204" pitchFamily="34" charset="0"/>
              </a:rPr>
              <a:t>The </a:t>
            </a:r>
            <a:r>
              <a:rPr lang="en-US" sz="1900" dirty="0">
                <a:latin typeface="Arial" panose="020B0604020202020204" pitchFamily="34" charset="0"/>
                <a:cs typeface="Arial" panose="020B0604020202020204" pitchFamily="34" charset="0"/>
              </a:rPr>
              <a:t>following are two very important things </a:t>
            </a:r>
            <a:r>
              <a:rPr lang="en-US" sz="1900" dirty="0" smtClean="0">
                <a:latin typeface="Arial" panose="020B0604020202020204" pitchFamily="34" charset="0"/>
                <a:cs typeface="Arial" panose="020B0604020202020204" pitchFamily="34" charset="0"/>
              </a:rPr>
              <a:t>to notice</a:t>
            </a:r>
            <a:r>
              <a:rPr lang="en-US" sz="1900" dirty="0">
                <a:latin typeface="Arial" panose="020B0604020202020204" pitchFamily="34" charset="0"/>
                <a:cs typeface="Arial" panose="020B0604020202020204" pitchFamily="34" charset="0"/>
              </a:rPr>
              <a:t>.</a:t>
            </a:r>
          </a:p>
          <a:p>
            <a:pPr marL="723900" indent="-342900">
              <a:buClr>
                <a:srgbClr val="C00000"/>
              </a:buClr>
              <a:buSzPct val="100000"/>
              <a:buFont typeface="Wingdings" panose="05000000000000000000" pitchFamily="2" charset="2"/>
              <a:buChar char="§"/>
              <a:tabLst>
                <a:tab pos="2420938" algn="l"/>
              </a:tabLst>
            </a:pPr>
            <a:r>
              <a:rPr lang="en-US" sz="1900" dirty="0" smtClean="0">
                <a:latin typeface="Arial" panose="020B0604020202020204" pitchFamily="34" charset="0"/>
                <a:cs typeface="Arial" panose="020B0604020202020204" pitchFamily="34" charset="0"/>
              </a:rPr>
              <a:t>You </a:t>
            </a:r>
            <a:r>
              <a:rPr lang="en-US" sz="1900" dirty="0">
                <a:latin typeface="Arial" panose="020B0604020202020204" pitchFamily="34" charset="0"/>
                <a:cs typeface="Arial" panose="020B0604020202020204" pitchFamily="34" charset="0"/>
              </a:rPr>
              <a:t>must use the same units for all the measurements. Usually, </a:t>
            </a:r>
            <a:r>
              <a:rPr lang="en-US" sz="1900" dirty="0" err="1">
                <a:latin typeface="Arial" panose="020B0604020202020204" pitchFamily="34" charset="0"/>
                <a:cs typeface="Arial" panose="020B0604020202020204" pitchFamily="34" charset="0"/>
              </a:rPr>
              <a:t>millimetres</a:t>
            </a:r>
            <a:r>
              <a:rPr lang="en-US" sz="1900" dirty="0">
                <a:latin typeface="Arial" panose="020B0604020202020204" pitchFamily="34" charset="0"/>
                <a:cs typeface="Arial" panose="020B0604020202020204" pitchFamily="34" charset="0"/>
              </a:rPr>
              <a:t> are the best units to use.</a:t>
            </a:r>
          </a:p>
          <a:p>
            <a:pPr marL="723900" indent="-342900">
              <a:buClr>
                <a:srgbClr val="C00000"/>
              </a:buClr>
              <a:buSzPct val="100000"/>
              <a:buFont typeface="Wingdings" panose="05000000000000000000" pitchFamily="2" charset="2"/>
              <a:buChar char="§"/>
              <a:tabLst>
                <a:tab pos="2420938" algn="l"/>
              </a:tabLst>
            </a:pPr>
            <a:r>
              <a:rPr lang="en-US" sz="1900" dirty="0" smtClean="0">
                <a:latin typeface="Arial" panose="020B0604020202020204" pitchFamily="34" charset="0"/>
                <a:cs typeface="Arial" panose="020B0604020202020204" pitchFamily="34" charset="0"/>
              </a:rPr>
              <a:t>You </a:t>
            </a:r>
            <a:r>
              <a:rPr lang="en-US" sz="1900" dirty="0">
                <a:latin typeface="Arial" panose="020B0604020202020204" pitchFamily="34" charset="0"/>
                <a:cs typeface="Arial" panose="020B0604020202020204" pitchFamily="34" charset="0"/>
              </a:rPr>
              <a:t>should not include any units with the final answer. Magnification does not have a unit. However, you must include the ‘times’ sign. If you read it out loud, you would say ‘times five’.</a:t>
            </a:r>
          </a:p>
          <a:p>
            <a:pPr>
              <a:buClr>
                <a:srgbClr val="C00000"/>
              </a:buClr>
              <a:buSzPct val="80000"/>
              <a:tabLst>
                <a:tab pos="2420938" algn="l"/>
              </a:tabLst>
            </a:pPr>
            <a:r>
              <a:rPr lang="en-US" sz="1900" b="1" dirty="0" smtClean="0">
                <a:solidFill>
                  <a:srgbClr val="C00000"/>
                </a:solidFill>
                <a:latin typeface="Arial" panose="020B0604020202020204" pitchFamily="34" charset="0"/>
                <a:cs typeface="Arial" panose="020B0604020202020204" pitchFamily="34" charset="0"/>
              </a:rPr>
              <a:t>Questions</a:t>
            </a:r>
            <a:endParaRPr lang="en-US" sz="1900" b="1" dirty="0">
              <a:solidFill>
                <a:srgbClr val="C00000"/>
              </a:solidFill>
              <a:latin typeface="Arial" panose="020B0604020202020204" pitchFamily="34" charset="0"/>
              <a:cs typeface="Arial" panose="020B0604020202020204" pitchFamily="34" charset="0"/>
            </a:endParaRPr>
          </a:p>
          <a:p>
            <a:pPr marL="534988" indent="-534988">
              <a:buClr>
                <a:srgbClr val="C00000"/>
              </a:buClr>
              <a:buSzPct val="80000"/>
              <a:tabLst>
                <a:tab pos="2420938" algn="l"/>
              </a:tabLst>
            </a:pPr>
            <a:r>
              <a:rPr lang="en-US" sz="1900" b="1" dirty="0">
                <a:latin typeface="Arial" panose="020B0604020202020204" pitchFamily="34" charset="0"/>
                <a:cs typeface="Arial" panose="020B0604020202020204" pitchFamily="34" charset="0"/>
              </a:rPr>
              <a:t>A1 </a:t>
            </a:r>
            <a:r>
              <a:rPr lang="en-US" sz="1900" dirty="0" smtClean="0">
                <a:latin typeface="Arial" panose="020B0604020202020204" pitchFamily="34" charset="0"/>
                <a:cs typeface="Arial" panose="020B0604020202020204" pitchFamily="34" charset="0"/>
              </a:rPr>
              <a:t>	Measure </a:t>
            </a:r>
            <a:r>
              <a:rPr lang="en-US" sz="1900" dirty="0">
                <a:latin typeface="Arial" panose="020B0604020202020204" pitchFamily="34" charset="0"/>
                <a:cs typeface="Arial" panose="020B0604020202020204" pitchFamily="34" charset="0"/>
              </a:rPr>
              <a:t>the length of the lowest ‘tail’ </a:t>
            </a:r>
            <a:r>
              <a:rPr lang="en-US" sz="1900" dirty="0" smtClean="0">
                <a:latin typeface="Arial" panose="020B0604020202020204" pitchFamily="34" charset="0"/>
                <a:cs typeface="Arial" panose="020B0604020202020204" pitchFamily="34" charset="0"/>
              </a:rPr>
              <a:t>(</a:t>
            </a:r>
            <a:r>
              <a:rPr lang="en-US" sz="1900" dirty="0">
                <a:latin typeface="Arial" panose="020B0604020202020204" pitchFamily="34" charset="0"/>
                <a:cs typeface="Arial" panose="020B0604020202020204" pitchFamily="34" charset="0"/>
              </a:rPr>
              <a:t>it is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really </a:t>
            </a:r>
            <a:r>
              <a:rPr lang="en-US" sz="1900" dirty="0">
                <a:latin typeface="Arial" panose="020B0604020202020204" pitchFamily="34" charset="0"/>
                <a:cs typeface="Arial" panose="020B0604020202020204" pitchFamily="34" charset="0"/>
              </a:rPr>
              <a:t>called an appendage) on </a:t>
            </a:r>
            <a:r>
              <a:rPr lang="en-US" sz="1900" dirty="0" smtClean="0">
                <a:latin typeface="Arial" panose="020B0604020202020204" pitchFamily="34" charset="0"/>
                <a:cs typeface="Arial" panose="020B0604020202020204" pitchFamily="34" charset="0"/>
              </a:rPr>
              <a:t>the </a:t>
            </a:r>
            <a:r>
              <a:rPr lang="en-US" sz="1900" dirty="0">
                <a:latin typeface="Arial" panose="020B0604020202020204" pitchFamily="34" charset="0"/>
                <a:cs typeface="Arial" panose="020B0604020202020204" pitchFamily="34" charset="0"/>
              </a:rPr>
              <a:t>centipede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below</a:t>
            </a:r>
            <a:r>
              <a:rPr lang="en-US" sz="1900" dirty="0">
                <a:latin typeface="Arial" panose="020B0604020202020204" pitchFamily="34" charset="0"/>
                <a:cs typeface="Arial" panose="020B0604020202020204" pitchFamily="34" charset="0"/>
              </a:rPr>
              <a:t>. Write your </a:t>
            </a:r>
            <a:r>
              <a:rPr lang="en-US" sz="1900" dirty="0" smtClean="0">
                <a:latin typeface="Arial" panose="020B0604020202020204" pitchFamily="34" charset="0"/>
                <a:cs typeface="Arial" panose="020B0604020202020204" pitchFamily="34" charset="0"/>
              </a:rPr>
              <a:t>answer </a:t>
            </a:r>
            <a:r>
              <a:rPr lang="en-US" sz="1900" dirty="0">
                <a:latin typeface="Arial" panose="020B0604020202020204" pitchFamily="34" charset="0"/>
                <a:cs typeface="Arial" panose="020B0604020202020204" pitchFamily="34" charset="0"/>
              </a:rPr>
              <a:t>in </a:t>
            </a:r>
            <a:r>
              <a:rPr lang="en-US" sz="1900" dirty="0" err="1">
                <a:latin typeface="Arial" panose="020B0604020202020204" pitchFamily="34" charset="0"/>
                <a:cs typeface="Arial" panose="020B0604020202020204" pitchFamily="34" charset="0"/>
              </a:rPr>
              <a:t>millimetres</a:t>
            </a:r>
            <a:r>
              <a:rPr lang="en-US" sz="1900" dirty="0">
                <a:latin typeface="Arial" panose="020B0604020202020204" pitchFamily="34" charset="0"/>
                <a:cs typeface="Arial" panose="020B0604020202020204" pitchFamily="34" charset="0"/>
              </a:rPr>
              <a:t>.</a:t>
            </a:r>
          </a:p>
          <a:p>
            <a:pPr marL="534988" indent="-534988">
              <a:buClr>
                <a:srgbClr val="C00000"/>
              </a:buClr>
              <a:buSzPct val="80000"/>
              <a:tabLst>
                <a:tab pos="2420938" algn="l"/>
              </a:tabLst>
            </a:pPr>
            <a:r>
              <a:rPr lang="en-US" sz="1900" b="1" dirty="0">
                <a:latin typeface="Arial" panose="020B0604020202020204" pitchFamily="34" charset="0"/>
                <a:cs typeface="Arial" panose="020B0604020202020204" pitchFamily="34" charset="0"/>
              </a:rPr>
              <a:t>A2</a:t>
            </a:r>
            <a:r>
              <a:rPr lang="en-US" sz="1900" dirty="0">
                <a:latin typeface="Arial" panose="020B0604020202020204" pitchFamily="34" charset="0"/>
                <a:cs typeface="Arial" panose="020B0604020202020204" pitchFamily="34" charset="0"/>
              </a:rPr>
              <a:t> </a:t>
            </a:r>
            <a:r>
              <a:rPr lang="en-US" sz="1900" dirty="0" smtClean="0">
                <a:latin typeface="Arial" panose="020B0604020202020204" pitchFamily="34" charset="0"/>
                <a:cs typeface="Arial" panose="020B0604020202020204" pitchFamily="34" charset="0"/>
              </a:rPr>
              <a:t>	The </a:t>
            </a:r>
            <a:r>
              <a:rPr lang="en-US" sz="1900" dirty="0">
                <a:latin typeface="Arial" panose="020B0604020202020204" pitchFamily="34" charset="0"/>
                <a:cs typeface="Arial" panose="020B0604020202020204" pitchFamily="34" charset="0"/>
              </a:rPr>
              <a:t>real length of the appendage was </a:t>
            </a:r>
            <a:r>
              <a:rPr lang="en-US" sz="1900" dirty="0" smtClean="0">
                <a:latin typeface="Arial" panose="020B0604020202020204" pitchFamily="34" charset="0"/>
                <a:cs typeface="Arial" panose="020B0604020202020204" pitchFamily="34" charset="0"/>
              </a:rPr>
              <a:t>10mm</a:t>
            </a:r>
            <a:r>
              <a:rPr lang="en-US" sz="1900" dirty="0">
                <a:latin typeface="Arial" panose="020B0604020202020204" pitchFamily="34" charset="0"/>
                <a:cs typeface="Arial" panose="020B0604020202020204" pitchFamily="34" charset="0"/>
              </a:rPr>
              <a:t>.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Use </a:t>
            </a:r>
            <a:r>
              <a:rPr lang="en-US" sz="1900" dirty="0">
                <a:latin typeface="Arial" panose="020B0604020202020204" pitchFamily="34" charset="0"/>
                <a:cs typeface="Arial" panose="020B0604020202020204" pitchFamily="34" charset="0"/>
              </a:rPr>
              <a:t>this, and your answer to </a:t>
            </a:r>
            <a:r>
              <a:rPr lang="en-US" sz="1900" dirty="0" smtClean="0">
                <a:latin typeface="Arial" panose="020B0604020202020204" pitchFamily="34" charset="0"/>
                <a:cs typeface="Arial" panose="020B0604020202020204" pitchFamily="34" charset="0"/>
              </a:rPr>
              <a:t>question A1, </a:t>
            </a:r>
            <a:r>
              <a:rPr lang="en-US" sz="1900" dirty="0">
                <a:latin typeface="Arial" panose="020B0604020202020204" pitchFamily="34" charset="0"/>
                <a:cs typeface="Arial" panose="020B0604020202020204" pitchFamily="34" charset="0"/>
              </a:rPr>
              <a:t>to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calculate </a:t>
            </a:r>
            <a:r>
              <a:rPr lang="en-US" sz="1900" dirty="0">
                <a:latin typeface="Arial" panose="020B0604020202020204" pitchFamily="34" charset="0"/>
                <a:cs typeface="Arial" panose="020B0604020202020204" pitchFamily="34" charset="0"/>
              </a:rPr>
              <a:t>the </a:t>
            </a:r>
            <a:r>
              <a:rPr lang="en-US" sz="1900" dirty="0" smtClean="0">
                <a:latin typeface="Arial" panose="020B0604020202020204" pitchFamily="34" charset="0"/>
                <a:cs typeface="Arial" panose="020B0604020202020204" pitchFamily="34" charset="0"/>
              </a:rPr>
              <a:t>magnification </a:t>
            </a:r>
            <a:r>
              <a:rPr lang="en-US" sz="1900" dirty="0">
                <a:latin typeface="Arial" panose="020B0604020202020204" pitchFamily="34" charset="0"/>
                <a:cs typeface="Arial" panose="020B0604020202020204" pitchFamily="34" charset="0"/>
              </a:rPr>
              <a:t>of the drawing of the </a:t>
            </a:r>
            <a:r>
              <a:rPr lang="en-US" sz="1900" dirty="0" smtClean="0">
                <a:latin typeface="Arial" panose="020B0604020202020204" pitchFamily="34" charset="0"/>
                <a:cs typeface="Arial" panose="020B0604020202020204" pitchFamily="34" charset="0"/>
              </a:rPr>
              <a:t>centipede</a:t>
            </a:r>
            <a:r>
              <a:rPr lang="en-US" sz="1900" dirty="0">
                <a:latin typeface="Arial" panose="020B0604020202020204" pitchFamily="34" charset="0"/>
                <a:cs typeface="Arial" panose="020B0604020202020204" pitchFamily="34" charset="0"/>
              </a:rPr>
              <a:t>.</a:t>
            </a:r>
          </a:p>
        </p:txBody>
      </p:sp>
      <p:sp>
        <p:nvSpPr>
          <p:cNvPr id="9" name="Oval 8"/>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2344" t="4669" r="3138" b="10994"/>
          <a:stretch/>
        </p:blipFill>
        <p:spPr>
          <a:xfrm>
            <a:off x="5868144" y="2996952"/>
            <a:ext cx="2965086" cy="1941638"/>
          </a:xfrm>
          <a:prstGeom prst="rect">
            <a:avLst/>
          </a:prstGeom>
        </p:spPr>
      </p:pic>
      <p:sp>
        <p:nvSpPr>
          <p:cNvPr id="10" name="Round Same Side Corner Rectangle 9"/>
          <p:cNvSpPr/>
          <p:nvPr/>
        </p:nvSpPr>
        <p:spPr>
          <a:xfrm>
            <a:off x="179513" y="5400553"/>
            <a:ext cx="1560319" cy="384424"/>
          </a:xfrm>
          <a:prstGeom prst="round2SameRect">
            <a:avLst>
              <a:gd name="adj1" fmla="val 50000"/>
              <a:gd name="adj2" fmla="val 0"/>
            </a:avLst>
          </a:prstGeom>
          <a:solidFill>
            <a:schemeClr val="accent4">
              <a:lumMod val="60000"/>
              <a:lumOff val="4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Study Tip</a:t>
            </a:r>
            <a:endParaRPr lang="en-GB" sz="2000" b="1" dirty="0">
              <a:solidFill>
                <a:schemeClr val="tx1"/>
              </a:solidFill>
              <a:latin typeface="Arial" panose="020B0604020202020204" pitchFamily="34" charset="0"/>
              <a:cs typeface="Arial" panose="020B0604020202020204" pitchFamily="34" charset="0"/>
            </a:endParaRPr>
          </a:p>
        </p:txBody>
      </p:sp>
      <p:sp>
        <p:nvSpPr>
          <p:cNvPr id="11" name="Round Same Side Corner Rectangle 10"/>
          <p:cNvSpPr/>
          <p:nvPr/>
        </p:nvSpPr>
        <p:spPr>
          <a:xfrm flipV="1">
            <a:off x="179512" y="5803887"/>
            <a:ext cx="8653718" cy="861167"/>
          </a:xfrm>
          <a:prstGeom prst="round2SameRect">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p:cNvSpPr txBox="1"/>
          <p:nvPr/>
        </p:nvSpPr>
        <p:spPr>
          <a:xfrm>
            <a:off x="251520" y="5856986"/>
            <a:ext cx="8581710" cy="677108"/>
          </a:xfrm>
          <a:prstGeom prst="rect">
            <a:avLst/>
          </a:prstGeom>
          <a:noFill/>
        </p:spPr>
        <p:txBody>
          <a:bodyPr wrap="square" rtlCol="0">
            <a:spAutoFit/>
          </a:bodyPr>
          <a:lstStyle/>
          <a:p>
            <a:r>
              <a:rPr lang="en-US" sz="1900" dirty="0"/>
              <a:t>Be prepared to use the magnification </a:t>
            </a:r>
            <a:r>
              <a:rPr lang="en-US" sz="1900" dirty="0" smtClean="0"/>
              <a:t>equation organised </a:t>
            </a:r>
            <a:r>
              <a:rPr lang="en-US" sz="1900" dirty="0"/>
              <a:t>in a different way:</a:t>
            </a:r>
          </a:p>
          <a:p>
            <a:pPr algn="ctr"/>
            <a:r>
              <a:rPr lang="en-US" sz="1900" b="1" dirty="0"/>
              <a:t>size of real object = size of drawing x magnification.</a:t>
            </a:r>
            <a:endParaRPr lang="en-GB" sz="1900" b="1" dirty="0"/>
          </a:p>
        </p:txBody>
      </p:sp>
      <p:sp>
        <p:nvSpPr>
          <p:cNvPr id="13" name="TextBox 12">
            <a:hlinkClick r:id="rId4" action="ppaction://hlinksldjump"/>
          </p:cNvPr>
          <p:cNvSpPr txBox="1"/>
          <p:nvPr/>
        </p:nvSpPr>
        <p:spPr>
          <a:xfrm>
            <a:off x="8228516" y="1484784"/>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159297489"/>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 – Keys</a:t>
            </a:r>
            <a:endParaRPr lang="en-US" sz="4000" dirty="0"/>
          </a:p>
        </p:txBody>
      </p:sp>
      <p:sp>
        <p:nvSpPr>
          <p:cNvPr id="34" name="Rectangle 33"/>
          <p:cNvSpPr/>
          <p:nvPr/>
        </p:nvSpPr>
        <p:spPr>
          <a:xfrm>
            <a:off x="165109" y="1124744"/>
            <a:ext cx="5559019" cy="5632311"/>
          </a:xfrm>
          <a:prstGeom prst="rect">
            <a:avLst/>
          </a:prstGeom>
        </p:spPr>
        <p:txBody>
          <a:bodyPr wrap="square">
            <a:spAutoFit/>
          </a:bodyPr>
          <a:lstStyle/>
          <a:p>
            <a:pPr>
              <a:buClr>
                <a:srgbClr val="C00000"/>
              </a:buClr>
              <a:buSzPct val="80000"/>
            </a:pPr>
            <a:r>
              <a:rPr lang="en-US" b="1" dirty="0" smtClean="0">
                <a:solidFill>
                  <a:srgbClr val="C00000"/>
                </a:solidFill>
              </a:rPr>
              <a:t>Keys</a:t>
            </a:r>
            <a:endParaRPr lang="en-US" b="1" dirty="0">
              <a:solidFill>
                <a:srgbClr val="C00000"/>
              </a:solidFill>
            </a:endParaRPr>
          </a:p>
          <a:p>
            <a:pPr marL="361950" indent="-361950">
              <a:buClr>
                <a:srgbClr val="C00000"/>
              </a:buClr>
              <a:buSzPct val="80000"/>
              <a:buFont typeface="Arial" panose="020B0604020202020204" pitchFamily="34" charset="0"/>
              <a:buChar char="►"/>
            </a:pPr>
            <a:r>
              <a:rPr lang="en-US" dirty="0"/>
              <a:t>If you want to identify an organism whose name you do not know, you may be able to find a picture of it in a book. However, not every organism may be pictured, or your organism may not look exactly like any of the pictures. If this happens, you can often find a key that you can use to work out what your organism is.</a:t>
            </a:r>
          </a:p>
          <a:p>
            <a:pPr marL="361950" indent="-361950">
              <a:buClr>
                <a:srgbClr val="C00000"/>
              </a:buClr>
              <a:buSzPct val="80000"/>
              <a:buFont typeface="Arial" panose="020B0604020202020204" pitchFamily="34" charset="0"/>
              <a:buChar char="►"/>
            </a:pPr>
            <a:r>
              <a:rPr lang="en-US" dirty="0"/>
              <a:t>A key is a way of leading you through to the name of your organism by giving you two descriptions at a time, and asking you to choose between them. Each choice you make then leads you on to another pair of descriptions, until you end up with the name of your organism. This kind of key is called a dichotomous key. ‘Dichotomous’ means ‘branching into two’, and refers to the fact that you have two descriptions to choose from at each step.</a:t>
            </a:r>
          </a:p>
          <a:p>
            <a:pPr marL="361950" indent="-361950">
              <a:buClr>
                <a:srgbClr val="C00000"/>
              </a:buClr>
              <a:buSzPct val="80000"/>
              <a:buFont typeface="Arial" panose="020B0604020202020204" pitchFamily="34" charset="0"/>
              <a:buChar char="►"/>
            </a:pPr>
            <a:r>
              <a:rPr lang="en-US" dirty="0"/>
              <a:t>Here is a key that you could use to identify the organisms shown in Figure </a:t>
            </a:r>
            <a:r>
              <a:rPr lang="en-US" b="1" dirty="0"/>
              <a:t>1.22</a:t>
            </a:r>
            <a:r>
              <a:rPr lang="en-US" dirty="0" smtClean="0"/>
              <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15</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5724128" y="1124744"/>
            <a:ext cx="3168352" cy="5062924"/>
          </a:xfrm>
          <a:prstGeom prst="rect">
            <a:avLst/>
          </a:prstGeom>
          <a:solidFill>
            <a:schemeClr val="tx2">
              <a:lumMod val="20000"/>
              <a:lumOff val="80000"/>
            </a:schemeClr>
          </a:solidFill>
        </p:spPr>
        <p:txBody>
          <a:bodyPr wrap="square">
            <a:spAutoFit/>
          </a:bodyPr>
          <a:lstStyle/>
          <a:p>
            <a:pPr marL="342900" indent="-342900">
              <a:buFont typeface="+mj-lt"/>
              <a:buAutoNum type="arabicPeriod"/>
            </a:pPr>
            <a:r>
              <a:rPr lang="en-GB" sz="1900" dirty="0" smtClean="0">
                <a:latin typeface="Arial" panose="020B0604020202020204" pitchFamily="34" charset="0"/>
                <a:cs typeface="Arial" panose="020B0604020202020204" pitchFamily="34" charset="0"/>
              </a:rPr>
              <a:t>jointed limbs</a:t>
            </a:r>
            <a:br>
              <a:rPr lang="en-GB" sz="1900" dirty="0" smtClean="0">
                <a:latin typeface="Arial" panose="020B0604020202020204" pitchFamily="34" charset="0"/>
                <a:cs typeface="Arial" panose="020B0604020202020204" pitchFamily="34" charset="0"/>
              </a:rPr>
            </a:br>
            <a:r>
              <a:rPr lang="en-GB" sz="1900" dirty="0" smtClean="0">
                <a:latin typeface="Arial" panose="020B0604020202020204" pitchFamily="34" charset="0"/>
                <a:cs typeface="Arial" panose="020B0604020202020204" pitchFamily="34" charset="0"/>
              </a:rPr>
              <a:t>no </a:t>
            </a:r>
            <a:r>
              <a:rPr lang="en-GB" sz="1900" dirty="0">
                <a:latin typeface="Arial" panose="020B0604020202020204" pitchFamily="34" charset="0"/>
                <a:cs typeface="Arial" panose="020B0604020202020204" pitchFamily="34" charset="0"/>
              </a:rPr>
              <a:t>jointed limbs</a:t>
            </a:r>
            <a:r>
              <a:rPr lang="en-GB" sz="1900" dirty="0" smtClean="0">
                <a:latin typeface="Arial" panose="020B0604020202020204" pitchFamily="34" charset="0"/>
                <a:cs typeface="Arial" panose="020B0604020202020204" pitchFamily="34" charset="0"/>
              </a:rPr>
              <a:t>.............. </a:t>
            </a:r>
            <a:r>
              <a:rPr lang="en-GB" sz="1900" dirty="0">
                <a:latin typeface="Arial" panose="020B0604020202020204" pitchFamily="34" charset="0"/>
                <a:cs typeface="Arial" panose="020B0604020202020204" pitchFamily="34" charset="0"/>
              </a:rPr>
              <a:t>earthworm</a:t>
            </a:r>
          </a:p>
          <a:p>
            <a:pPr marL="342900" indent="-342900">
              <a:buFont typeface="+mj-lt"/>
              <a:buAutoNum type="arabicPeriod"/>
            </a:pPr>
            <a:r>
              <a:rPr lang="en-US" sz="1900" dirty="0" smtClean="0">
                <a:latin typeface="Arial" panose="020B0604020202020204" pitchFamily="34" charset="0"/>
                <a:cs typeface="Arial" panose="020B0604020202020204" pitchFamily="34" charset="0"/>
              </a:rPr>
              <a:t>more </a:t>
            </a:r>
            <a:r>
              <a:rPr lang="en-US" sz="1900" dirty="0">
                <a:latin typeface="Arial" panose="020B0604020202020204" pitchFamily="34" charset="0"/>
                <a:cs typeface="Arial" panose="020B0604020202020204" pitchFamily="34" charset="0"/>
              </a:rPr>
              <a:t>than 5 pairs of jointed </a:t>
            </a:r>
            <a:r>
              <a:rPr lang="en-US" sz="1900" dirty="0" smtClean="0">
                <a:latin typeface="Arial" panose="020B0604020202020204" pitchFamily="34" charset="0"/>
                <a:cs typeface="Arial" panose="020B0604020202020204" pitchFamily="34" charset="0"/>
              </a:rPr>
              <a:t>limbs………… Centipede</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5 </a:t>
            </a:r>
            <a:r>
              <a:rPr lang="en-US" sz="1900" dirty="0">
                <a:latin typeface="Arial" panose="020B0604020202020204" pitchFamily="34" charset="0"/>
                <a:cs typeface="Arial" panose="020B0604020202020204" pitchFamily="34" charset="0"/>
              </a:rPr>
              <a:t>or fewer pairs of jointed limbs.......... 3</a:t>
            </a:r>
          </a:p>
          <a:p>
            <a:pPr marL="342900" indent="-342900">
              <a:buFont typeface="+mj-lt"/>
              <a:buAutoNum type="arabicPeriod"/>
            </a:pPr>
            <a:r>
              <a:rPr lang="en-US" sz="1900" dirty="0" smtClean="0">
                <a:latin typeface="Arial" panose="020B0604020202020204" pitchFamily="34" charset="0"/>
                <a:cs typeface="Arial" panose="020B0604020202020204" pitchFamily="34" charset="0"/>
              </a:rPr>
              <a:t>first </a:t>
            </a:r>
            <a:r>
              <a:rPr lang="en-US" sz="1900" dirty="0">
                <a:latin typeface="Arial" panose="020B0604020202020204" pitchFamily="34" charset="0"/>
                <a:cs typeface="Arial" panose="020B0604020202020204" pitchFamily="34" charset="0"/>
              </a:rPr>
              <a:t>pair of limbs form large claws....... </a:t>
            </a:r>
            <a:r>
              <a:rPr lang="en-US" sz="1900" dirty="0" smtClean="0">
                <a:latin typeface="Arial" panose="020B0604020202020204" pitchFamily="34" charset="0"/>
                <a:cs typeface="Arial" panose="020B0604020202020204" pitchFamily="34" charset="0"/>
              </a:rPr>
              <a:t>Crab</a:t>
            </a:r>
            <a:br>
              <a:rPr lang="en-US" sz="1900" dirty="0" smtClean="0">
                <a:latin typeface="Arial" panose="020B0604020202020204" pitchFamily="34" charset="0"/>
                <a:cs typeface="Arial" panose="020B0604020202020204" pitchFamily="34" charset="0"/>
              </a:rPr>
            </a:br>
            <a:r>
              <a:rPr lang="en-GB" sz="1900" dirty="0" smtClean="0">
                <a:latin typeface="Arial" panose="020B0604020202020204" pitchFamily="34" charset="0"/>
                <a:cs typeface="Arial" panose="020B0604020202020204" pitchFamily="34" charset="0"/>
              </a:rPr>
              <a:t>no </a:t>
            </a:r>
            <a:r>
              <a:rPr lang="en-GB" sz="1900" dirty="0">
                <a:latin typeface="Arial" panose="020B0604020202020204" pitchFamily="34" charset="0"/>
                <a:cs typeface="Arial" panose="020B0604020202020204" pitchFamily="34" charset="0"/>
              </a:rPr>
              <a:t>large claws</a:t>
            </a:r>
            <a:r>
              <a:rPr lang="en-GB" sz="1900" dirty="0" smtClean="0">
                <a:latin typeface="Arial" panose="020B0604020202020204" pitchFamily="34" charset="0"/>
                <a:cs typeface="Arial" panose="020B0604020202020204" pitchFamily="34" charset="0"/>
              </a:rPr>
              <a:t>............ </a:t>
            </a:r>
            <a:r>
              <a:rPr lang="en-GB" sz="1900" dirty="0">
                <a:latin typeface="Arial" panose="020B0604020202020204" pitchFamily="34" charset="0"/>
                <a:cs typeface="Arial" panose="020B0604020202020204" pitchFamily="34" charset="0"/>
              </a:rPr>
              <a:t>4</a:t>
            </a:r>
          </a:p>
          <a:p>
            <a:pPr marL="342900" indent="-342900">
              <a:buFont typeface="+mj-lt"/>
              <a:buAutoNum type="arabicPeriod"/>
            </a:pPr>
            <a:r>
              <a:rPr lang="en-US" sz="1900" dirty="0" smtClean="0">
                <a:latin typeface="Arial" panose="020B0604020202020204" pitchFamily="34" charset="0"/>
                <a:cs typeface="Arial" panose="020B0604020202020204" pitchFamily="34" charset="0"/>
              </a:rPr>
              <a:t>3 </a:t>
            </a:r>
            <a:r>
              <a:rPr lang="en-US" sz="1900" dirty="0">
                <a:latin typeface="Arial" panose="020B0604020202020204" pitchFamily="34" charset="0"/>
                <a:cs typeface="Arial" panose="020B0604020202020204" pitchFamily="34" charset="0"/>
              </a:rPr>
              <a:t>pairs of limbs</a:t>
            </a:r>
            <a:r>
              <a:rPr lang="en-US" sz="1900" dirty="0" smtClean="0">
                <a:latin typeface="Arial" panose="020B0604020202020204" pitchFamily="34" charset="0"/>
                <a:cs typeface="Arial" panose="020B0604020202020204" pitchFamily="34" charset="0"/>
              </a:rPr>
              <a:t>...................... Locust</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4 </a:t>
            </a:r>
            <a:r>
              <a:rPr lang="en-US" sz="1900" dirty="0">
                <a:latin typeface="Arial" panose="020B0604020202020204" pitchFamily="34" charset="0"/>
                <a:cs typeface="Arial" panose="020B0604020202020204" pitchFamily="34" charset="0"/>
              </a:rPr>
              <a:t>pairs of limbs</a:t>
            </a:r>
            <a:r>
              <a:rPr lang="en-US" sz="1900" dirty="0" smtClean="0">
                <a:latin typeface="Arial" panose="020B0604020202020204" pitchFamily="34" charset="0"/>
                <a:cs typeface="Arial" panose="020B0604020202020204" pitchFamily="34" charset="0"/>
              </a:rPr>
              <a:t>....................spider</a:t>
            </a:r>
            <a:endParaRPr lang="en-GB" sz="1900" dirty="0">
              <a:latin typeface="Arial" panose="020B0604020202020204" pitchFamily="34" charset="0"/>
              <a:cs typeface="Arial" panose="020B0604020202020204" pitchFamily="34" charset="0"/>
            </a:endParaRPr>
          </a:p>
        </p:txBody>
      </p:sp>
      <p:sp>
        <p:nvSpPr>
          <p:cNvPr id="9" name="TextBox 8">
            <a:hlinkClick r:id="rId3" action="ppaction://hlinksldjump"/>
          </p:cNvPr>
          <p:cNvSpPr txBox="1"/>
          <p:nvPr/>
        </p:nvSpPr>
        <p:spPr>
          <a:xfrm>
            <a:off x="8228516" y="4941168"/>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2341242165"/>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 – Keys</a:t>
            </a:r>
            <a:endParaRPr lang="en-US" sz="4000" dirty="0"/>
          </a:p>
        </p:txBody>
      </p:sp>
      <p:sp>
        <p:nvSpPr>
          <p:cNvPr id="34" name="Rectangle 33"/>
          <p:cNvSpPr/>
          <p:nvPr/>
        </p:nvSpPr>
        <p:spPr>
          <a:xfrm>
            <a:off x="165109" y="1124744"/>
            <a:ext cx="8727371" cy="1477328"/>
          </a:xfrm>
          <a:prstGeom prst="rect">
            <a:avLst/>
          </a:prstGeom>
        </p:spPr>
        <p:txBody>
          <a:bodyPr wrap="square">
            <a:spAutoFit/>
          </a:bodyPr>
          <a:lstStyle/>
          <a:p>
            <a:pPr marL="361950" indent="-361950">
              <a:buClr>
                <a:srgbClr val="C00000"/>
              </a:buClr>
              <a:buSzPct val="80000"/>
              <a:buFont typeface="Arial" panose="020B0604020202020204" pitchFamily="34" charset="0"/>
              <a:buChar char="►"/>
            </a:pPr>
            <a:r>
              <a:rPr lang="en-US" dirty="0" smtClean="0"/>
              <a:t>To </a:t>
            </a:r>
            <a:r>
              <a:rPr lang="en-US" dirty="0"/>
              <a:t>use the key, pick one of the animals that you are going to identify. Let’s say you choose organism B. Decide which description in step 1 matches your organism. It has jointed limbs, so the key tells us to go to step 2. Decide which description in step 2 matches organism B. It has more than 5 pairs of jointed limbs, so it is a centipede.</a:t>
            </a:r>
            <a:endParaRPr lang="en-US"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15</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63688" y="6381328"/>
            <a:ext cx="5688632" cy="369332"/>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b="1" dirty="0" smtClean="0"/>
              <a:t>Figure 1.22 - </a:t>
            </a:r>
            <a:r>
              <a:rPr lang="en-US" dirty="0" smtClean="0"/>
              <a:t>Organisms for </a:t>
            </a:r>
            <a:r>
              <a:rPr lang="en-US" dirty="0" err="1" smtClean="0"/>
              <a:t>practising</a:t>
            </a:r>
            <a:r>
              <a:rPr lang="en-US" dirty="0" smtClean="0"/>
              <a:t> using a key.</a:t>
            </a:r>
            <a:endParaRPr lang="en-GB" dirty="0"/>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175" t="6736" r="2751" b="3078"/>
          <a:stretch/>
        </p:blipFill>
        <p:spPr>
          <a:xfrm>
            <a:off x="1115616" y="2569627"/>
            <a:ext cx="6912768" cy="3811701"/>
          </a:xfrm>
          <a:prstGeom prst="rect">
            <a:avLst/>
          </a:prstGeom>
        </p:spPr>
      </p:pic>
      <p:sp>
        <p:nvSpPr>
          <p:cNvPr id="8" name="TextBox 7">
            <a:hlinkClick r:id="rId4" action="ppaction://hlinksldjump"/>
          </p:cNvPr>
          <p:cNvSpPr txBox="1"/>
          <p:nvPr/>
        </p:nvSpPr>
        <p:spPr>
          <a:xfrm>
            <a:off x="8228516" y="5838363"/>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1543289361"/>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 – Keys</a:t>
            </a:r>
            <a:endParaRPr lang="en-US" sz="4000" dirty="0"/>
          </a:p>
        </p:txBody>
      </p:sp>
      <p:sp>
        <p:nvSpPr>
          <p:cNvPr id="34" name="Rectangle 33"/>
          <p:cNvSpPr/>
          <p:nvPr/>
        </p:nvSpPr>
        <p:spPr>
          <a:xfrm>
            <a:off x="165109" y="1124744"/>
            <a:ext cx="8727371" cy="5632311"/>
          </a:xfrm>
          <a:prstGeom prst="rect">
            <a:avLst/>
          </a:prstGeom>
        </p:spPr>
        <p:txBody>
          <a:bodyPr wrap="square">
            <a:spAutoFit/>
          </a:bodyPr>
          <a:lstStyle/>
          <a:p>
            <a:pPr>
              <a:buClr>
                <a:srgbClr val="C00000"/>
              </a:buClr>
              <a:buSzPct val="80000"/>
            </a:pPr>
            <a:r>
              <a:rPr lang="en-US" b="1" dirty="0" smtClean="0">
                <a:solidFill>
                  <a:srgbClr val="C00000"/>
                </a:solidFill>
              </a:rPr>
              <a:t>Constructing Keys</a:t>
            </a:r>
          </a:p>
          <a:p>
            <a:pPr marL="361950" indent="-361950">
              <a:buClr>
                <a:srgbClr val="C00000"/>
              </a:buClr>
              <a:buSzPct val="80000"/>
              <a:buFont typeface="Arial" panose="020B0604020202020204" pitchFamily="34" charset="0"/>
              <a:buChar char="►"/>
            </a:pPr>
            <a:r>
              <a:rPr lang="en-US" dirty="0" smtClean="0"/>
              <a:t>Getting a key is easy, but writing your own key is much more of a challenge.</a:t>
            </a:r>
          </a:p>
          <a:p>
            <a:pPr marL="361950" indent="-361950">
              <a:buClr>
                <a:srgbClr val="C00000"/>
              </a:buClr>
              <a:buSzPct val="80000"/>
              <a:buFont typeface="Arial" panose="020B0604020202020204" pitchFamily="34" charset="0"/>
              <a:buChar char="►"/>
            </a:pPr>
            <a:r>
              <a:rPr lang="en-US" dirty="0" smtClean="0"/>
              <a:t>Lets say you want to write a key to enable someone to identify each of the four flowers in Figure </a:t>
            </a:r>
            <a:r>
              <a:rPr lang="en-US" b="1" dirty="0" smtClean="0"/>
              <a:t>1.20</a:t>
            </a:r>
            <a:r>
              <a:rPr lang="en-US" dirty="0" smtClean="0"/>
              <a:t>.</a:t>
            </a:r>
          </a:p>
          <a:p>
            <a:pPr marL="361950" indent="-361950">
              <a:buClr>
                <a:srgbClr val="C00000"/>
              </a:buClr>
              <a:buSzPct val="80000"/>
              <a:buFont typeface="Arial" panose="020B0604020202020204" pitchFamily="34" charset="0"/>
              <a:buChar char="►"/>
            </a:pPr>
            <a:endParaRPr lang="en-US" dirty="0"/>
          </a:p>
          <a:p>
            <a:pPr marL="361950" indent="-361950">
              <a:buClr>
                <a:srgbClr val="C00000"/>
              </a:buClr>
              <a:buSzPct val="80000"/>
              <a:buFont typeface="Arial" panose="020B0604020202020204" pitchFamily="34" charset="0"/>
              <a:buChar char="►"/>
            </a:pPr>
            <a:endParaRPr lang="en-US" dirty="0" smtClean="0"/>
          </a:p>
          <a:p>
            <a:pPr marL="361950" indent="-361950">
              <a:buClr>
                <a:srgbClr val="C00000"/>
              </a:buClr>
              <a:buSzPct val="80000"/>
              <a:buFont typeface="Arial" panose="020B0604020202020204" pitchFamily="34" charset="0"/>
              <a:buChar char="►"/>
            </a:pPr>
            <a:endParaRPr lang="en-US" dirty="0"/>
          </a:p>
          <a:p>
            <a:pPr marL="361950" indent="-361950">
              <a:buClr>
                <a:srgbClr val="C00000"/>
              </a:buClr>
              <a:buSzPct val="80000"/>
              <a:buFont typeface="Arial" panose="020B0604020202020204" pitchFamily="34" charset="0"/>
              <a:buChar char="►"/>
            </a:pPr>
            <a:endParaRPr lang="en-US" dirty="0" smtClean="0"/>
          </a:p>
          <a:p>
            <a:pPr marL="361950" indent="-361950">
              <a:buClr>
                <a:srgbClr val="C00000"/>
              </a:buClr>
              <a:buSzPct val="80000"/>
              <a:buFont typeface="Arial" panose="020B0604020202020204" pitchFamily="34" charset="0"/>
              <a:buChar char="►"/>
            </a:pPr>
            <a:endParaRPr lang="en-US" dirty="0"/>
          </a:p>
          <a:p>
            <a:pPr marL="361950" indent="-361950">
              <a:buClr>
                <a:srgbClr val="C00000"/>
              </a:buClr>
              <a:buSzPct val="80000"/>
              <a:buFont typeface="Arial" panose="020B0604020202020204" pitchFamily="34" charset="0"/>
              <a:buChar char="►"/>
            </a:pPr>
            <a:endParaRPr lang="en-US" dirty="0" smtClean="0"/>
          </a:p>
          <a:p>
            <a:pPr marL="361950" indent="-361950">
              <a:buClr>
                <a:srgbClr val="C00000"/>
              </a:buClr>
              <a:buSzPct val="80000"/>
              <a:buFont typeface="Arial" panose="020B0604020202020204" pitchFamily="34" charset="0"/>
              <a:buChar char="►"/>
            </a:pPr>
            <a:endParaRPr lang="en-US" dirty="0"/>
          </a:p>
          <a:p>
            <a:pPr marL="361950" indent="-361950">
              <a:buClr>
                <a:srgbClr val="C00000"/>
              </a:buClr>
              <a:buSzPct val="80000"/>
              <a:buFont typeface="Arial" panose="020B0604020202020204" pitchFamily="34" charset="0"/>
              <a:buChar char="►"/>
            </a:pPr>
            <a:endParaRPr lang="en-US" dirty="0" smtClean="0"/>
          </a:p>
          <a:p>
            <a:pPr marL="361950" indent="-361950">
              <a:buClr>
                <a:srgbClr val="C00000"/>
              </a:buClr>
              <a:buSzPct val="80000"/>
              <a:buFont typeface="Arial" panose="020B0604020202020204" pitchFamily="34" charset="0"/>
              <a:buChar char="►"/>
            </a:pPr>
            <a:endParaRPr lang="en-US" dirty="0" smtClean="0"/>
          </a:p>
          <a:p>
            <a:pPr marL="361950" indent="-361950">
              <a:buClr>
                <a:srgbClr val="C00000"/>
              </a:buClr>
              <a:buSzPct val="80000"/>
              <a:buFont typeface="Arial" panose="020B0604020202020204" pitchFamily="34" charset="0"/>
              <a:buChar char="►"/>
            </a:pPr>
            <a:endParaRPr lang="en-US" dirty="0" smtClean="0"/>
          </a:p>
          <a:p>
            <a:pPr marL="361950" indent="-361950">
              <a:buClr>
                <a:srgbClr val="C00000"/>
              </a:buClr>
              <a:buSzPct val="80000"/>
              <a:buFont typeface="Arial" panose="020B0604020202020204" pitchFamily="34" charset="0"/>
              <a:buChar char="►"/>
            </a:pPr>
            <a:r>
              <a:rPr lang="en-US" dirty="0" smtClean="0"/>
              <a:t>First make a list of features that clearly vary between the flowers. They should be features that cannot possibly be mistaken. Remember that the person using the key will probably only have one </a:t>
            </a:r>
            <a:r>
              <a:rPr lang="en-US" dirty="0"/>
              <a:t>of the flowers to look at, so they </a:t>
            </a:r>
            <a:r>
              <a:rPr lang="en-US" dirty="0" smtClean="0"/>
              <a:t>cannot necessarily </a:t>
            </a:r>
            <a:r>
              <a:rPr lang="en-US" dirty="0"/>
              <a:t>compare it with another kind of flower. </a:t>
            </a:r>
            <a:r>
              <a:rPr lang="en-US" dirty="0" smtClean="0"/>
              <a:t>So the </a:t>
            </a:r>
            <a:r>
              <a:rPr lang="en-US" dirty="0"/>
              <a:t>number of petals or the colour is a good choice, but the size (large or small) is not, because different people might have different ideas about what is ‘large’ or ‘small</a:t>
            </a:r>
            <a:r>
              <a:rPr lang="en-US" dirty="0" smtClean="0"/>
              <a:t>’.</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16</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547664" y="4583400"/>
            <a:ext cx="6624736" cy="369332"/>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b="1" dirty="0" smtClean="0"/>
              <a:t>Figure 1.23 - </a:t>
            </a:r>
            <a:r>
              <a:rPr lang="en-US" dirty="0" smtClean="0"/>
              <a:t>Can </a:t>
            </a:r>
            <a:r>
              <a:rPr lang="en-US" dirty="0"/>
              <a:t>you write a key to identity these flowers?</a:t>
            </a:r>
            <a:endParaRPr lang="en-GB"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963" t="680" r="5113" b="3581"/>
          <a:stretch/>
        </p:blipFill>
        <p:spPr>
          <a:xfrm>
            <a:off x="755576" y="2337269"/>
            <a:ext cx="7748062" cy="2166831"/>
          </a:xfrm>
          <a:prstGeom prst="rect">
            <a:avLst/>
          </a:prstGeom>
        </p:spPr>
      </p:pic>
      <p:sp>
        <p:nvSpPr>
          <p:cNvPr id="8" name="TextBox 7">
            <a:hlinkClick r:id="rId4" action="ppaction://hlinksldjump"/>
          </p:cNvPr>
          <p:cNvSpPr txBox="1"/>
          <p:nvPr/>
        </p:nvSpPr>
        <p:spPr>
          <a:xfrm>
            <a:off x="8228516" y="4398203"/>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2225948714"/>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 – Keys</a:t>
            </a:r>
            <a:endParaRPr lang="en-US" sz="4000" dirty="0"/>
          </a:p>
        </p:txBody>
      </p:sp>
      <p:sp>
        <p:nvSpPr>
          <p:cNvPr id="34" name="Rectangle 33"/>
          <p:cNvSpPr/>
          <p:nvPr/>
        </p:nvSpPr>
        <p:spPr>
          <a:xfrm>
            <a:off x="165109" y="1124744"/>
            <a:ext cx="8727371" cy="3416320"/>
          </a:xfrm>
          <a:prstGeom prst="rect">
            <a:avLst/>
          </a:prstGeom>
        </p:spPr>
        <p:txBody>
          <a:bodyPr wrap="square">
            <a:spAutoFit/>
          </a:bodyPr>
          <a:lstStyle/>
          <a:p>
            <a:pPr>
              <a:buClr>
                <a:srgbClr val="C00000"/>
              </a:buClr>
              <a:buSzPct val="80000"/>
            </a:pPr>
            <a:r>
              <a:rPr lang="en-US" b="1" dirty="0" smtClean="0">
                <a:solidFill>
                  <a:srgbClr val="C00000"/>
                </a:solidFill>
              </a:rPr>
              <a:t>Constructing Keys</a:t>
            </a:r>
          </a:p>
          <a:p>
            <a:pPr marL="361950" indent="-361950">
              <a:buClr>
                <a:srgbClr val="C00000"/>
              </a:buClr>
              <a:buSzPct val="80000"/>
              <a:buFont typeface="Arial" panose="020B0604020202020204" pitchFamily="34" charset="0"/>
              <a:buChar char="►"/>
            </a:pPr>
            <a:r>
              <a:rPr lang="en-US" dirty="0" smtClean="0"/>
              <a:t>Now </a:t>
            </a:r>
            <a:r>
              <a:rPr lang="en-US" dirty="0"/>
              <a:t>choose one of these features that can split the flowers into two groups. The two groups don’t have </a:t>
            </a:r>
            <a:r>
              <a:rPr lang="en-US" dirty="0" smtClean="0"/>
              <a:t>to be </a:t>
            </a:r>
            <a:r>
              <a:rPr lang="en-US" dirty="0"/>
              <a:t>the same size - you could have two in one group and two in the other, or perhaps one in one group and the rest in the other.</a:t>
            </a:r>
          </a:p>
          <a:p>
            <a:pPr marL="361950" indent="-361950">
              <a:buClr>
                <a:srgbClr val="C00000"/>
              </a:buClr>
              <a:buSzPct val="80000"/>
              <a:buFont typeface="Arial" panose="020B0604020202020204" pitchFamily="34" charset="0"/>
              <a:buChar char="►"/>
            </a:pPr>
            <a:r>
              <a:rPr lang="en-US" dirty="0"/>
              <a:t>Now concentrate on a group that contains more than one flower. Choose another feature that will allow you to split the flowers into two further groups. Keep doing this until each ‘group’ contains only one flower.</a:t>
            </a:r>
          </a:p>
          <a:p>
            <a:pPr marL="361950" indent="-361950">
              <a:buClr>
                <a:srgbClr val="C00000"/>
              </a:buClr>
              <a:buSzPct val="80000"/>
              <a:buFont typeface="Arial" panose="020B0604020202020204" pitchFamily="34" charset="0"/>
              <a:buChar char="►"/>
            </a:pPr>
            <a:r>
              <a:rPr lang="en-US" dirty="0"/>
              <a:t>Now go back and refine your key. Think carefully about the wording of each pair of statements. Make sure that each pair is made up of two clear alternatives. Try to reduce your key to the smallest possible number of statement pairs.</a:t>
            </a:r>
          </a:p>
          <a:p>
            <a:pPr marL="361950" indent="-361950">
              <a:buClr>
                <a:srgbClr val="C00000"/>
              </a:buClr>
              <a:buSzPct val="80000"/>
              <a:buFont typeface="Arial" panose="020B0604020202020204" pitchFamily="34" charset="0"/>
              <a:buChar char="►"/>
            </a:pPr>
            <a:r>
              <a:rPr lang="en-US" dirty="0"/>
              <a:t>Finally, try your key out on a friend. If they have any problems with it, then try to reword or restructure your key to make it easier to use.</a:t>
            </a:r>
            <a:endParaRPr lang="en-US"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16</a:t>
            </a:r>
            <a:endParaRPr lang="en-GB" sz="960"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963" t="680" r="5113" b="3581"/>
          <a:stretch/>
        </p:blipFill>
        <p:spPr>
          <a:xfrm>
            <a:off x="524366" y="4541065"/>
            <a:ext cx="8152090" cy="2128296"/>
          </a:xfrm>
          <a:prstGeom prst="rect">
            <a:avLst/>
          </a:prstGeom>
        </p:spPr>
      </p:pic>
      <p:sp>
        <p:nvSpPr>
          <p:cNvPr id="8" name="TextBox 7">
            <a:hlinkClick r:id="rId4" action="ppaction://hlinksldjump"/>
          </p:cNvPr>
          <p:cNvSpPr txBox="1"/>
          <p:nvPr/>
        </p:nvSpPr>
        <p:spPr>
          <a:xfrm>
            <a:off x="8228516" y="4221088"/>
            <a:ext cx="663964" cy="830997"/>
          </a:xfrm>
          <a:prstGeom prst="rect">
            <a:avLst/>
          </a:prstGeom>
          <a:noFill/>
        </p:spPr>
        <p:txBody>
          <a:bodyPr wrap="none" rtlCol="0">
            <a:spAutoFit/>
          </a:bodyPr>
          <a:lstStyle/>
          <a:p>
            <a:r>
              <a:rPr lang="en-IE" sz="4800" b="1" dirty="0" smtClean="0">
                <a:solidFill>
                  <a:srgbClr val="FF0000"/>
                </a:solidFill>
              </a:rPr>
              <a:t>Q</a:t>
            </a:r>
            <a:endParaRPr lang="en-GB" sz="1600" b="1" dirty="0">
              <a:solidFill>
                <a:srgbClr val="FF0000"/>
              </a:solidFill>
            </a:endParaRPr>
          </a:p>
        </p:txBody>
      </p:sp>
    </p:spTree>
    <p:extLst>
      <p:ext uri="{BB962C8B-B14F-4D97-AF65-F5344CB8AC3E}">
        <p14:creationId xmlns:p14="http://schemas.microsoft.com/office/powerpoint/2010/main" val="1665305905"/>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 – Keys</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15</a:t>
            </a:r>
            <a:endParaRPr lang="en-GB" sz="960" b="1" dirty="0">
              <a:latin typeface="Arial" panose="020B0604020202020204" pitchFamily="34" charset="0"/>
              <a:cs typeface="Arial" panose="020B0604020202020204" pitchFamily="34" charset="0"/>
            </a:endParaRPr>
          </a:p>
        </p:txBody>
      </p:sp>
      <p:grpSp>
        <p:nvGrpSpPr>
          <p:cNvPr id="6" name="Group 5"/>
          <p:cNvGrpSpPr/>
          <p:nvPr/>
        </p:nvGrpSpPr>
        <p:grpSpPr>
          <a:xfrm>
            <a:off x="179512" y="1124744"/>
            <a:ext cx="8712967" cy="5544616"/>
            <a:chOff x="179512" y="6669360"/>
            <a:chExt cx="8712967" cy="5544616"/>
          </a:xfrm>
        </p:grpSpPr>
        <p:sp>
          <p:nvSpPr>
            <p:cNvPr id="8" name="Rectangle 7"/>
            <p:cNvSpPr/>
            <p:nvPr/>
          </p:nvSpPr>
          <p:spPr>
            <a:xfrm>
              <a:off x="179512" y="7099955"/>
              <a:ext cx="8712967" cy="5114021"/>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2040" b="1" dirty="0" smtClean="0">
                  <a:latin typeface="Arial" panose="020B0604020202020204" pitchFamily="34" charset="0"/>
                  <a:cs typeface="Arial" panose="020B0604020202020204" pitchFamily="34" charset="0"/>
                </a:rPr>
                <a:t>You </a:t>
              </a:r>
              <a:r>
                <a:rPr lang="en-US" sz="2040" b="1" dirty="0">
                  <a:latin typeface="Arial" panose="020B0604020202020204" pitchFamily="34" charset="0"/>
                  <a:cs typeface="Arial" panose="020B0604020202020204" pitchFamily="34" charset="0"/>
                </a:rPr>
                <a:t>should know:</a:t>
              </a:r>
            </a:p>
            <a:p>
              <a:pPr marL="361950" indent="-361950">
                <a:buClr>
                  <a:srgbClr val="C00000"/>
                </a:buClr>
                <a:buSzPct val="80000"/>
                <a:buFont typeface="Wingdings" panose="05000000000000000000" pitchFamily="2" charset="2"/>
                <a:buChar char="v"/>
              </a:pPr>
              <a:r>
                <a:rPr lang="en-US" sz="2040" dirty="0" smtClean="0">
                  <a:latin typeface="Arial" panose="020B0604020202020204" pitchFamily="34" charset="0"/>
                  <a:cs typeface="Arial" panose="020B0604020202020204" pitchFamily="34" charset="0"/>
                </a:rPr>
                <a:t>the </a:t>
              </a:r>
              <a:r>
                <a:rPr lang="en-US" sz="2040" dirty="0">
                  <a:latin typeface="Arial" panose="020B0604020202020204" pitchFamily="34" charset="0"/>
                  <a:cs typeface="Arial" panose="020B0604020202020204" pitchFamily="34" charset="0"/>
                </a:rPr>
                <a:t>seven characteristics that distinguish living things from non-living objects</a:t>
              </a:r>
            </a:p>
            <a:p>
              <a:pPr marL="361950" indent="-361950">
                <a:buClr>
                  <a:srgbClr val="C00000"/>
                </a:buClr>
                <a:buSzPct val="80000"/>
                <a:buFont typeface="Wingdings" panose="05000000000000000000" pitchFamily="2" charset="2"/>
                <a:buChar char="v"/>
              </a:pPr>
              <a:r>
                <a:rPr lang="en-US" sz="2040" dirty="0" smtClean="0">
                  <a:latin typeface="Arial" panose="020B0604020202020204" pitchFamily="34" charset="0"/>
                  <a:cs typeface="Arial" panose="020B0604020202020204" pitchFamily="34" charset="0"/>
                </a:rPr>
                <a:t>why </a:t>
              </a:r>
              <a:r>
                <a:rPr lang="en-US" sz="2040" dirty="0">
                  <a:latin typeface="Arial" panose="020B0604020202020204" pitchFamily="34" charset="0"/>
                  <a:cs typeface="Arial" panose="020B0604020202020204" pitchFamily="34" charset="0"/>
                </a:rPr>
                <a:t>it is important to classify organisms</a:t>
              </a:r>
            </a:p>
            <a:p>
              <a:pPr marL="361950" indent="-361950">
                <a:buClr>
                  <a:srgbClr val="C00000"/>
                </a:buClr>
                <a:buSzPct val="80000"/>
                <a:buFont typeface="Wingdings" panose="05000000000000000000" pitchFamily="2" charset="2"/>
                <a:buChar char="v"/>
              </a:pPr>
              <a:r>
                <a:rPr lang="en-US" sz="2040" dirty="0" smtClean="0">
                  <a:latin typeface="Arial" panose="020B0604020202020204" pitchFamily="34" charset="0"/>
                  <a:cs typeface="Arial" panose="020B0604020202020204" pitchFamily="34" charset="0"/>
                </a:rPr>
                <a:t>about </a:t>
              </a:r>
              <a:r>
                <a:rPr lang="en-US" sz="2040" dirty="0">
                  <a:latin typeface="Arial" panose="020B0604020202020204" pitchFamily="34" charset="0"/>
                  <a:cs typeface="Arial" panose="020B0604020202020204" pitchFamily="34" charset="0"/>
                </a:rPr>
                <a:t>the binomial system of naming </a:t>
              </a:r>
              <a:r>
                <a:rPr lang="en-US" sz="2040" dirty="0" smtClean="0">
                  <a:latin typeface="Arial" panose="020B0604020202020204" pitchFamily="34" charset="0"/>
                  <a:cs typeface="Arial" panose="020B0604020202020204" pitchFamily="34" charset="0"/>
                </a:rPr>
                <a:t>organisms</a:t>
              </a:r>
            </a:p>
            <a:p>
              <a:pPr marL="361950" indent="-361950">
                <a:buClr>
                  <a:srgbClr val="C00000"/>
                </a:buClr>
                <a:buSzPct val="80000"/>
                <a:buFont typeface="Wingdings" panose="05000000000000000000" pitchFamily="2" charset="2"/>
                <a:buChar char="v"/>
              </a:pPr>
              <a:r>
                <a:rPr lang="en-US" sz="2040" dirty="0" smtClean="0">
                  <a:latin typeface="Arial" panose="020B0604020202020204" pitchFamily="34" charset="0"/>
                  <a:cs typeface="Arial" panose="020B0604020202020204" pitchFamily="34" charset="0"/>
                </a:rPr>
                <a:t>how </a:t>
              </a:r>
              <a:r>
                <a:rPr lang="en-US" sz="2040" dirty="0">
                  <a:latin typeface="Arial" panose="020B0604020202020204" pitchFamily="34" charset="0"/>
                  <a:cs typeface="Arial" panose="020B0604020202020204" pitchFamily="34" charset="0"/>
                </a:rPr>
                <a:t>DNA base sequences help with classification</a:t>
              </a:r>
            </a:p>
            <a:p>
              <a:pPr marL="361950" indent="-361950">
                <a:buClr>
                  <a:srgbClr val="C00000"/>
                </a:buClr>
                <a:buSzPct val="80000"/>
                <a:buFont typeface="Wingdings" panose="05000000000000000000" pitchFamily="2" charset="2"/>
                <a:buChar char="v"/>
              </a:pPr>
              <a:r>
                <a:rPr lang="en-US" sz="2040" dirty="0" smtClean="0">
                  <a:latin typeface="Arial" panose="020B0604020202020204" pitchFamily="34" charset="0"/>
                  <a:cs typeface="Arial" panose="020B0604020202020204" pitchFamily="34" charset="0"/>
                </a:rPr>
                <a:t>the </a:t>
              </a:r>
              <a:r>
                <a:rPr lang="en-US" sz="2040" dirty="0">
                  <a:latin typeface="Arial" panose="020B0604020202020204" pitchFamily="34" charset="0"/>
                  <a:cs typeface="Arial" panose="020B0604020202020204" pitchFamily="34" charset="0"/>
                </a:rPr>
                <a:t>characteristic features of animals (including arthropods and vertebrates) and </a:t>
              </a:r>
              <a:r>
                <a:rPr lang="en-US" sz="2040" dirty="0" smtClean="0">
                  <a:latin typeface="Arial" panose="020B0604020202020204" pitchFamily="34" charset="0"/>
                  <a:cs typeface="Arial" panose="020B0604020202020204" pitchFamily="34" charset="0"/>
                </a:rPr>
                <a:t>plants</a:t>
              </a:r>
            </a:p>
            <a:p>
              <a:pPr marL="361950" indent="-361950">
                <a:buClr>
                  <a:srgbClr val="C00000"/>
                </a:buClr>
                <a:buSzPct val="80000"/>
                <a:buFont typeface="Wingdings" panose="05000000000000000000" pitchFamily="2" charset="2"/>
                <a:buChar char="v"/>
              </a:pPr>
              <a:r>
                <a:rPr lang="en-US" sz="2040" dirty="0" smtClean="0">
                  <a:latin typeface="Arial" panose="020B0604020202020204" pitchFamily="34" charset="0"/>
                  <a:cs typeface="Arial" panose="020B0604020202020204" pitchFamily="34" charset="0"/>
                </a:rPr>
                <a:t>the </a:t>
              </a:r>
              <a:r>
                <a:rPr lang="en-US" sz="2040" dirty="0">
                  <a:latin typeface="Arial" panose="020B0604020202020204" pitchFamily="34" charset="0"/>
                  <a:cs typeface="Arial" panose="020B0604020202020204" pitchFamily="34" charset="0"/>
                </a:rPr>
                <a:t>features of ferns and flowering plants (</a:t>
              </a:r>
              <a:r>
                <a:rPr lang="en-US" sz="2040" dirty="0" err="1">
                  <a:latin typeface="Arial" panose="020B0604020202020204" pitchFamily="34" charset="0"/>
                  <a:cs typeface="Arial" panose="020B0604020202020204" pitchFamily="34" charset="0"/>
                </a:rPr>
                <a:t>dicotyledons</a:t>
              </a:r>
              <a:r>
                <a:rPr lang="en-US" sz="2040" dirty="0">
                  <a:latin typeface="Arial" panose="020B0604020202020204" pitchFamily="34" charset="0"/>
                  <a:cs typeface="Arial" panose="020B0604020202020204" pitchFamily="34" charset="0"/>
                </a:rPr>
                <a:t> and monocotyledons)</a:t>
              </a:r>
            </a:p>
            <a:p>
              <a:pPr marL="361950" indent="-361950">
                <a:buClr>
                  <a:srgbClr val="C00000"/>
                </a:buClr>
                <a:buSzPct val="80000"/>
                <a:buFont typeface="Wingdings" panose="05000000000000000000" pitchFamily="2" charset="2"/>
                <a:buChar char="v"/>
              </a:pPr>
              <a:r>
                <a:rPr lang="en-US" sz="2040" dirty="0" smtClean="0">
                  <a:latin typeface="Arial" panose="020B0604020202020204" pitchFamily="34" charset="0"/>
                  <a:cs typeface="Arial" panose="020B0604020202020204" pitchFamily="34" charset="0"/>
                </a:rPr>
                <a:t>the </a:t>
              </a:r>
              <a:r>
                <a:rPr lang="en-US" sz="2040" dirty="0">
                  <a:latin typeface="Arial" panose="020B0604020202020204" pitchFamily="34" charset="0"/>
                  <a:cs typeface="Arial" panose="020B0604020202020204" pitchFamily="34" charset="0"/>
                </a:rPr>
                <a:t>features of bacteria, fungi and </a:t>
              </a:r>
              <a:r>
                <a:rPr lang="en-US" sz="2040" dirty="0" err="1">
                  <a:latin typeface="Arial" panose="020B0604020202020204" pitchFamily="34" charset="0"/>
                  <a:cs typeface="Arial" panose="020B0604020202020204" pitchFamily="34" charset="0"/>
                </a:rPr>
                <a:t>protoctists</a:t>
              </a:r>
              <a:r>
                <a:rPr lang="en-US" sz="2040" dirty="0">
                  <a:latin typeface="Arial" panose="020B0604020202020204" pitchFamily="34" charset="0"/>
                  <a:cs typeface="Arial" panose="020B0604020202020204" pitchFamily="34" charset="0"/>
                </a:rPr>
                <a:t>, and the problems of classifying viruses</a:t>
              </a:r>
            </a:p>
            <a:p>
              <a:pPr marL="361950" indent="-361950">
                <a:buClr>
                  <a:srgbClr val="C00000"/>
                </a:buClr>
                <a:buSzPct val="80000"/>
                <a:buFont typeface="Wingdings" panose="05000000000000000000" pitchFamily="2" charset="2"/>
                <a:buChar char="v"/>
              </a:pPr>
              <a:r>
                <a:rPr lang="en-US" sz="2040" dirty="0" smtClean="0">
                  <a:latin typeface="Arial" panose="020B0604020202020204" pitchFamily="34" charset="0"/>
                  <a:cs typeface="Arial" panose="020B0604020202020204" pitchFamily="34" charset="0"/>
                </a:rPr>
                <a:t>how </a:t>
              </a:r>
              <a:r>
                <a:rPr lang="en-US" sz="2040" dirty="0">
                  <a:latin typeface="Arial" panose="020B0604020202020204" pitchFamily="34" charset="0"/>
                  <a:cs typeface="Arial" panose="020B0604020202020204" pitchFamily="34" charset="0"/>
                </a:rPr>
                <a:t>to make good biological drawings and calculate magnification</a:t>
              </a:r>
            </a:p>
            <a:p>
              <a:pPr marL="361950" indent="-361950">
                <a:buClr>
                  <a:srgbClr val="C00000"/>
                </a:buClr>
                <a:buSzPct val="80000"/>
                <a:buFont typeface="Wingdings" panose="05000000000000000000" pitchFamily="2" charset="2"/>
                <a:buChar char="v"/>
              </a:pPr>
              <a:r>
                <a:rPr lang="en-US" sz="2040" dirty="0" smtClean="0">
                  <a:latin typeface="Arial" panose="020B0604020202020204" pitchFamily="34" charset="0"/>
                  <a:cs typeface="Arial" panose="020B0604020202020204" pitchFamily="34" charset="0"/>
                </a:rPr>
                <a:t>how </a:t>
              </a:r>
              <a:r>
                <a:rPr lang="en-US" sz="2040" dirty="0">
                  <a:latin typeface="Arial" panose="020B0604020202020204" pitchFamily="34" charset="0"/>
                  <a:cs typeface="Arial" panose="020B0604020202020204" pitchFamily="34" charset="0"/>
                </a:rPr>
                <a:t>to use a dichotomous key to identify an unknown </a:t>
              </a:r>
              <a:r>
                <a:rPr lang="en-US" sz="2040" dirty="0" smtClean="0">
                  <a:latin typeface="Arial" panose="020B0604020202020204" pitchFamily="34" charset="0"/>
                  <a:cs typeface="Arial" panose="020B0604020202020204" pitchFamily="34" charset="0"/>
                </a:rPr>
                <a:t>organism</a:t>
              </a:r>
            </a:p>
            <a:p>
              <a:pPr marL="361950" indent="-361950">
                <a:buClr>
                  <a:srgbClr val="C00000"/>
                </a:buClr>
                <a:buSzPct val="80000"/>
                <a:buFont typeface="Wingdings" panose="05000000000000000000" pitchFamily="2" charset="2"/>
                <a:buChar char="v"/>
              </a:pPr>
              <a:r>
                <a:rPr lang="en-US" sz="2040" dirty="0" smtClean="0">
                  <a:latin typeface="Arial" panose="020B0604020202020204" pitchFamily="34" charset="0"/>
                  <a:cs typeface="Arial" panose="020B0604020202020204" pitchFamily="34" charset="0"/>
                </a:rPr>
                <a:t>how </a:t>
              </a:r>
              <a:r>
                <a:rPr lang="en-US" sz="2040" dirty="0">
                  <a:latin typeface="Arial" panose="020B0604020202020204" pitchFamily="34" charset="0"/>
                  <a:cs typeface="Arial" panose="020B0604020202020204" pitchFamily="34" charset="0"/>
                </a:rPr>
                <a:t>to construct a dichotomous key.</a:t>
              </a:r>
            </a:p>
          </p:txBody>
        </p:sp>
        <p:sp>
          <p:nvSpPr>
            <p:cNvPr id="9"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solidFill>
              <a:srgbClr val="CE8032"/>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200" b="1" dirty="0" smtClean="0">
                  <a:solidFill>
                    <a:schemeClr val="bg1"/>
                  </a:solidFill>
                  <a:latin typeface="Arial" panose="020B0604020202020204" pitchFamily="34" charset="0"/>
                  <a:cs typeface="Arial" panose="020B0604020202020204" pitchFamily="34" charset="0"/>
                </a:rPr>
                <a:t>Summary</a:t>
              </a:r>
              <a:endParaRPr lang="en-US" sz="28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829243351"/>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 – End of Chapter Questions</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16</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179512" y="1125899"/>
            <a:ext cx="8699936" cy="5632311"/>
          </a:xfrm>
          <a:prstGeom prst="rect">
            <a:avLst/>
          </a:prstGeom>
          <a:solidFill>
            <a:srgbClr val="F5FC9A"/>
          </a:solidFill>
          <a:ln w="57150">
            <a:solidFill>
              <a:srgbClr val="002060"/>
            </a:solidFill>
          </a:ln>
        </p:spPr>
        <p:txBody>
          <a:bodyPr wrap="square" rIns="90000">
            <a:spAutoFit/>
          </a:bodyPr>
          <a:lstStyle/>
          <a:p>
            <a:pPr marL="457200" indent="-457200">
              <a:buClr>
                <a:srgbClr val="0070C0"/>
              </a:buClr>
              <a:buFont typeface="+mj-lt"/>
              <a:buAutoNum type="arabicPeriod"/>
              <a:tabLst>
                <a:tab pos="723900" algn="l"/>
                <a:tab pos="4300538" algn="l"/>
              </a:tabLst>
            </a:pPr>
            <a:r>
              <a:rPr lang="en-US" sz="2400" b="1" dirty="0" smtClean="0"/>
              <a:t>a</a:t>
            </a:r>
            <a:r>
              <a:rPr lang="en-US" sz="2400" dirty="0" smtClean="0"/>
              <a:t> 	Without </a:t>
            </a:r>
            <a:r>
              <a:rPr lang="en-US" sz="2400" dirty="0"/>
              <a:t>looking back at the beginning of this chapter, decide </a:t>
            </a:r>
            <a:r>
              <a:rPr lang="en-US" sz="2400" dirty="0" smtClean="0"/>
              <a:t>which </a:t>
            </a:r>
            <a:r>
              <a:rPr lang="en-US" sz="2400" dirty="0"/>
              <a:t>five of these characteristics are found in all living things.</a:t>
            </a:r>
          </a:p>
          <a:p>
            <a:pPr marL="449263" indent="-449263">
              <a:buClr>
                <a:srgbClr val="0070C0"/>
              </a:buClr>
              <a:tabLst>
                <a:tab pos="723900" algn="l"/>
                <a:tab pos="2605088" algn="l"/>
                <a:tab pos="5210175" algn="l"/>
                <a:tab pos="6900863" algn="l"/>
              </a:tabLst>
            </a:pPr>
            <a:r>
              <a:rPr lang="en-US" sz="2400" b="1" dirty="0" smtClean="0"/>
              <a:t>		movement 	blood </a:t>
            </a:r>
            <a:r>
              <a:rPr lang="en-US" sz="2400" b="1" dirty="0"/>
              <a:t>system </a:t>
            </a:r>
            <a:r>
              <a:rPr lang="en-US" sz="2400" b="1" dirty="0" smtClean="0"/>
              <a:t>	sight 	growth	 	nutrition 	photosynthesis 	sensitivity 	speech 	excretion</a:t>
            </a:r>
            <a:endParaRPr lang="en-US" sz="2400" b="1" dirty="0"/>
          </a:p>
          <a:p>
            <a:pPr marL="449263" indent="-449263">
              <a:buClr>
                <a:srgbClr val="0070C0"/>
              </a:buClr>
              <a:tabLst>
                <a:tab pos="811213" algn="l"/>
                <a:tab pos="4300538" algn="l"/>
              </a:tabLst>
            </a:pPr>
            <a:r>
              <a:rPr lang="en-US" sz="2400" dirty="0" smtClean="0"/>
              <a:t>	</a:t>
            </a:r>
            <a:r>
              <a:rPr lang="en-US" sz="2400" b="1" dirty="0" smtClean="0"/>
              <a:t>b</a:t>
            </a:r>
            <a:r>
              <a:rPr lang="en-US" sz="2400" dirty="0" smtClean="0"/>
              <a:t> 	List </a:t>
            </a:r>
            <a:r>
              <a:rPr lang="en-US" sz="2400" dirty="0"/>
              <a:t>the other two characteristics of all living organisms</a:t>
            </a:r>
            <a:r>
              <a:rPr lang="en-US" sz="2400" dirty="0" smtClean="0"/>
              <a:t>.</a:t>
            </a:r>
          </a:p>
          <a:p>
            <a:pPr marL="457200" indent="-457200">
              <a:buClr>
                <a:srgbClr val="0070C0"/>
              </a:buClr>
              <a:buFont typeface="+mj-lt"/>
              <a:buAutoNum type="arabicPeriod" startAt="2"/>
              <a:tabLst>
                <a:tab pos="811213" algn="l"/>
                <a:tab pos="4300538" algn="l"/>
              </a:tabLst>
            </a:pPr>
            <a:r>
              <a:rPr lang="en-US" sz="2400" dirty="0" smtClean="0"/>
              <a:t>Three </a:t>
            </a:r>
            <a:r>
              <a:rPr lang="en-US" sz="2400" dirty="0"/>
              <a:t>species of tree have the following binomials: </a:t>
            </a:r>
            <a:r>
              <a:rPr lang="en-US" sz="2400" i="1" dirty="0" err="1"/>
              <a:t>Carpodiptera</a:t>
            </a:r>
            <a:r>
              <a:rPr lang="en-US" sz="2400" i="1" dirty="0"/>
              <a:t> </a:t>
            </a:r>
            <a:r>
              <a:rPr lang="en-US" sz="2400" i="1" dirty="0" err="1"/>
              <a:t>africana</a:t>
            </a:r>
            <a:r>
              <a:rPr lang="en-US" sz="2400" i="1" dirty="0"/>
              <a:t>, </a:t>
            </a:r>
            <a:r>
              <a:rPr lang="en-US" sz="2400" i="1" dirty="0" err="1"/>
              <a:t>Commiphora</a:t>
            </a:r>
            <a:r>
              <a:rPr lang="en-US" sz="2400" i="1" dirty="0"/>
              <a:t> </a:t>
            </a:r>
            <a:r>
              <a:rPr lang="en-US" sz="2400" i="1" dirty="0" err="1"/>
              <a:t>africana</a:t>
            </a:r>
            <a:r>
              <a:rPr lang="en-US" sz="2400" i="1" dirty="0"/>
              <a:t>, </a:t>
            </a:r>
            <a:r>
              <a:rPr lang="en-US" sz="2400" i="1" dirty="0" err="1"/>
              <a:t>Commiphora</a:t>
            </a:r>
            <a:r>
              <a:rPr lang="en-US" sz="2400" i="1" dirty="0"/>
              <a:t> </a:t>
            </a:r>
            <a:r>
              <a:rPr lang="en-US" sz="2400" i="1" dirty="0" err="1" smtClean="0"/>
              <a:t>angolensis</a:t>
            </a:r>
            <a:r>
              <a:rPr lang="en-US" sz="2400" dirty="0" smtClean="0"/>
              <a:t/>
            </a:r>
            <a:br>
              <a:rPr lang="en-US" sz="2400" dirty="0" smtClean="0"/>
            </a:br>
            <a:r>
              <a:rPr lang="en-US" sz="2400" dirty="0" smtClean="0"/>
              <a:t>Which </a:t>
            </a:r>
            <a:r>
              <a:rPr lang="en-US" sz="2400" dirty="0"/>
              <a:t>two of these species do biologists consider to be the most closely </a:t>
            </a:r>
            <a:r>
              <a:rPr lang="en-US" sz="2400" dirty="0" smtClean="0"/>
              <a:t>related?</a:t>
            </a:r>
            <a:br>
              <a:rPr lang="en-US" sz="2400" dirty="0" smtClean="0"/>
            </a:br>
            <a:r>
              <a:rPr lang="en-US" sz="2400" dirty="0" smtClean="0"/>
              <a:t>Explain </a:t>
            </a:r>
            <a:r>
              <a:rPr lang="en-US" sz="2400" dirty="0"/>
              <a:t>your answer.</a:t>
            </a:r>
          </a:p>
          <a:p>
            <a:pPr marL="457200" indent="-457200">
              <a:buClr>
                <a:srgbClr val="0070C0"/>
              </a:buClr>
              <a:buFont typeface="+mj-lt"/>
              <a:buAutoNum type="arabicPeriod" startAt="2"/>
              <a:tabLst>
                <a:tab pos="811213" algn="l"/>
                <a:tab pos="4300538" algn="l"/>
              </a:tabLst>
            </a:pPr>
            <a:r>
              <a:rPr lang="en-US" sz="2400" dirty="0" smtClean="0"/>
              <a:t>Construct </a:t>
            </a:r>
            <a:r>
              <a:rPr lang="en-US" sz="2400" dirty="0"/>
              <a:t>a table to compare the characteristic features of animals and plants</a:t>
            </a:r>
            <a:r>
              <a:rPr lang="en-US" sz="2400" dirty="0" smtClean="0"/>
              <a:t>.</a:t>
            </a:r>
            <a:endParaRPr lang="en-US" sz="2400" dirty="0"/>
          </a:p>
        </p:txBody>
      </p:sp>
      <p:sp>
        <p:nvSpPr>
          <p:cNvPr id="8" name="Oval 7"/>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187922" y="5157192"/>
            <a:ext cx="607859" cy="923330"/>
          </a:xfrm>
          <a:prstGeom prst="rect">
            <a:avLst/>
          </a:prstGeom>
          <a:noFill/>
        </p:spPr>
        <p:txBody>
          <a:bodyPr wrap="none" rtlCol="0">
            <a:spAutoFit/>
          </a:bodyPr>
          <a:lstStyle/>
          <a:p>
            <a:r>
              <a:rPr lang="en-IE"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429777271"/>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 – End of Chapter Questions</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16</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179512" y="1125899"/>
            <a:ext cx="8699936" cy="5539978"/>
          </a:xfrm>
          <a:prstGeom prst="rect">
            <a:avLst/>
          </a:prstGeom>
          <a:solidFill>
            <a:srgbClr val="F5FC9A"/>
          </a:solidFill>
          <a:ln w="57150">
            <a:solidFill>
              <a:srgbClr val="002060"/>
            </a:solidFill>
          </a:ln>
        </p:spPr>
        <p:txBody>
          <a:bodyPr wrap="square" rIns="90000">
            <a:spAutoFit/>
          </a:bodyPr>
          <a:lstStyle/>
          <a:p>
            <a:pPr marL="457200" indent="-457200">
              <a:buClr>
                <a:srgbClr val="0070C0"/>
              </a:buClr>
              <a:buFont typeface="+mj-lt"/>
              <a:buAutoNum type="arabicPeriod" startAt="4"/>
              <a:tabLst>
                <a:tab pos="723900" algn="l"/>
                <a:tab pos="4300538" algn="l"/>
              </a:tabLst>
            </a:pPr>
            <a:r>
              <a:rPr lang="en-US" sz="2000" dirty="0" smtClean="0"/>
              <a:t>Construct </a:t>
            </a:r>
            <a:r>
              <a:rPr lang="en-US" sz="2000" dirty="0"/>
              <a:t>a dichotomous key to help someone to identify five of your </a:t>
            </a:r>
            <a:r>
              <a:rPr lang="en-US" sz="2000" dirty="0" smtClean="0"/>
              <a:t>teachers. Try </a:t>
            </a:r>
            <a:r>
              <a:rPr lang="en-US" sz="2000" dirty="0"/>
              <a:t>to meet these criteria</a:t>
            </a:r>
            <a:r>
              <a:rPr lang="en-US" sz="2000" dirty="0" smtClean="0"/>
              <a:t>:</a:t>
            </a:r>
          </a:p>
          <a:p>
            <a:pPr marL="811213" indent="-361950">
              <a:buClr>
                <a:srgbClr val="0070C0"/>
              </a:buClr>
              <a:buFont typeface="Wingdings" panose="05000000000000000000" pitchFamily="2" charset="2"/>
              <a:buChar char="§"/>
              <a:tabLst>
                <a:tab pos="4300538" algn="l"/>
              </a:tabLst>
            </a:pPr>
            <a:r>
              <a:rPr lang="en-US" sz="2000" dirty="0" smtClean="0"/>
              <a:t>each </a:t>
            </a:r>
            <a:r>
              <a:rPr lang="en-US" sz="2000" dirty="0"/>
              <a:t>pair of characteristics describes one contrasting feature</a:t>
            </a:r>
          </a:p>
          <a:p>
            <a:pPr marL="811213" indent="-361950">
              <a:buClr>
                <a:srgbClr val="0070C0"/>
              </a:buClr>
              <a:buFont typeface="Wingdings" panose="05000000000000000000" pitchFamily="2" charset="2"/>
              <a:buChar char="§"/>
              <a:tabLst>
                <a:tab pos="4300538" algn="l"/>
              </a:tabLst>
            </a:pPr>
            <a:r>
              <a:rPr lang="en-US" sz="2000" dirty="0" smtClean="0"/>
              <a:t>each </a:t>
            </a:r>
            <a:r>
              <a:rPr lang="en-US" sz="2000" dirty="0"/>
              <a:t>person could be identified without having to compare them with another person</a:t>
            </a:r>
          </a:p>
          <a:p>
            <a:pPr marL="811213" indent="-361950">
              <a:buClr>
                <a:srgbClr val="0070C0"/>
              </a:buClr>
              <a:buFont typeface="Wingdings" panose="05000000000000000000" pitchFamily="2" charset="2"/>
              <a:buChar char="§"/>
              <a:tabLst>
                <a:tab pos="4300538" algn="l"/>
              </a:tabLst>
            </a:pPr>
            <a:r>
              <a:rPr lang="en-US" sz="2000" dirty="0" smtClean="0"/>
              <a:t>the </a:t>
            </a:r>
            <a:r>
              <a:rPr lang="en-US" sz="2000" dirty="0"/>
              <a:t>key contains no more than four pairs of points (you may be able to do it with just three pairs</a:t>
            </a:r>
            <a:r>
              <a:rPr lang="en-US" sz="2000" dirty="0" smtClean="0"/>
              <a:t>).</a:t>
            </a:r>
          </a:p>
          <a:p>
            <a:pPr marL="449263">
              <a:buClr>
                <a:srgbClr val="0070C0"/>
              </a:buClr>
              <a:tabLst>
                <a:tab pos="4300538" algn="l"/>
              </a:tabLst>
            </a:pPr>
            <a:r>
              <a:rPr lang="en-US" sz="2000" dirty="0" smtClean="0"/>
              <a:t>When </a:t>
            </a:r>
            <a:r>
              <a:rPr lang="en-US" sz="2000" dirty="0"/>
              <a:t>you have finished, swap your key with someone else to check if it works. If not, make adjustments to it.</a:t>
            </a:r>
          </a:p>
          <a:p>
            <a:pPr marL="457200" indent="-457200">
              <a:buClr>
                <a:srgbClr val="0070C0"/>
              </a:buClr>
              <a:buFont typeface="+mj-lt"/>
              <a:buAutoNum type="arabicPeriod" startAt="5"/>
              <a:tabLst>
                <a:tab pos="723900" algn="l"/>
                <a:tab pos="4300538" algn="l"/>
              </a:tabLst>
            </a:pPr>
            <a:r>
              <a:rPr lang="en-US" sz="2000" dirty="0" smtClean="0"/>
              <a:t>The </a:t>
            </a:r>
            <a:r>
              <a:rPr lang="en-US" sz="2000" dirty="0"/>
              <a:t>photograph shows a section through a fruit</a:t>
            </a:r>
            <a:r>
              <a:rPr lang="en-US" sz="2000" dirty="0" smtClean="0"/>
              <a:t>.</a:t>
            </a:r>
          </a:p>
          <a:p>
            <a:pPr marL="896938" indent="-447675">
              <a:buClr>
                <a:srgbClr val="0070C0"/>
              </a:buClr>
              <a:buFont typeface="+mj-lt"/>
              <a:buAutoNum type="alphaLcPeriod"/>
              <a:tabLst>
                <a:tab pos="4300538" algn="l"/>
              </a:tabLst>
            </a:pPr>
            <a:r>
              <a:rPr lang="en-US" sz="2000" dirty="0" smtClean="0"/>
              <a:t>Make </a:t>
            </a:r>
            <a:r>
              <a:rPr lang="en-US" sz="2000" dirty="0"/>
              <a:t>a large diagram of the fruit. You </a:t>
            </a:r>
            <a:r>
              <a:rPr lang="en-US" sz="2000" dirty="0" smtClean="0"/>
              <a:t/>
            </a:r>
            <a:br>
              <a:rPr lang="en-US" sz="2000" dirty="0" smtClean="0"/>
            </a:br>
            <a:r>
              <a:rPr lang="en-US" sz="2000" dirty="0" smtClean="0"/>
              <a:t>do </a:t>
            </a:r>
            <a:r>
              <a:rPr lang="en-US" sz="2000" dirty="0"/>
              <a:t>not need to label your diagram</a:t>
            </a:r>
            <a:r>
              <a:rPr lang="en-US" sz="2000" dirty="0" smtClean="0"/>
              <a:t>, </a:t>
            </a:r>
            <a:r>
              <a:rPr lang="en-US" sz="2000" b="1" dirty="0" smtClean="0"/>
              <a:t>[5]</a:t>
            </a:r>
            <a:r>
              <a:rPr lang="en-US" sz="2000" dirty="0" smtClean="0"/>
              <a:t> </a:t>
            </a:r>
          </a:p>
          <a:p>
            <a:pPr marL="896938" indent="-447675">
              <a:buClr>
                <a:srgbClr val="0070C0"/>
              </a:buClr>
              <a:buFont typeface="+mj-lt"/>
              <a:buAutoNum type="alphaLcPeriod"/>
              <a:tabLst>
                <a:tab pos="4300538" algn="l"/>
              </a:tabLst>
            </a:pPr>
            <a:r>
              <a:rPr lang="en-US" sz="2000" dirty="0" smtClean="0"/>
              <a:t>Calculate </a:t>
            </a:r>
            <a:r>
              <a:rPr lang="en-US" sz="2000" dirty="0"/>
              <a:t>the diameter of the actual </a:t>
            </a:r>
            <a:r>
              <a:rPr lang="en-US" sz="2000" dirty="0" smtClean="0"/>
              <a:t/>
            </a:r>
            <a:br>
              <a:rPr lang="en-US" sz="2000" dirty="0" smtClean="0"/>
            </a:br>
            <a:r>
              <a:rPr lang="en-US" sz="2000" dirty="0" smtClean="0"/>
              <a:t>fruit </a:t>
            </a:r>
            <a:r>
              <a:rPr lang="en-US" sz="2000" dirty="0"/>
              <a:t>at the point indicated by the </a:t>
            </a:r>
            <a:r>
              <a:rPr lang="en-IE" sz="2000" dirty="0" smtClean="0"/>
              <a:t/>
            </a:r>
            <a:br>
              <a:rPr lang="en-IE" sz="2000" dirty="0" smtClean="0"/>
            </a:br>
            <a:r>
              <a:rPr lang="en-US" sz="2000" dirty="0" smtClean="0"/>
              <a:t>dotted line. Show </a:t>
            </a:r>
            <a:r>
              <a:rPr lang="en-US" sz="2000" dirty="0"/>
              <a:t>your working, and </a:t>
            </a:r>
            <a:r>
              <a:rPr lang="en-IE" sz="2000" dirty="0" smtClean="0"/>
              <a:t/>
            </a:r>
            <a:br>
              <a:rPr lang="en-IE" sz="2000" dirty="0" smtClean="0"/>
            </a:br>
            <a:r>
              <a:rPr lang="en-US" sz="2000" dirty="0" smtClean="0"/>
              <a:t>remember </a:t>
            </a:r>
            <a:r>
              <a:rPr lang="en-US" sz="2000" dirty="0"/>
              <a:t>to include the unit</a:t>
            </a:r>
            <a:r>
              <a:rPr lang="en-US" sz="2000" dirty="0" smtClean="0"/>
              <a:t>.	       </a:t>
            </a:r>
            <a:r>
              <a:rPr lang="en-US" sz="2000" b="1" dirty="0" smtClean="0"/>
              <a:t>[3]</a:t>
            </a:r>
          </a:p>
          <a:p>
            <a:pPr marL="449263">
              <a:buClr>
                <a:srgbClr val="0070C0"/>
              </a:buClr>
              <a:tabLst>
                <a:tab pos="4300538" algn="l"/>
              </a:tabLst>
            </a:pPr>
            <a:endParaRPr lang="en-US" sz="2000" dirty="0" smtClean="0"/>
          </a:p>
          <a:p>
            <a:pPr marL="449263">
              <a:buClr>
                <a:srgbClr val="0070C0"/>
              </a:buClr>
              <a:tabLst>
                <a:tab pos="4300538" algn="l"/>
              </a:tabLst>
            </a:pPr>
            <a:endParaRPr lang="en-US" sz="1400" dirty="0"/>
          </a:p>
        </p:txBody>
      </p:sp>
      <p:sp>
        <p:nvSpPr>
          <p:cNvPr id="8" name="Oval 7"/>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r="1260" b="13405"/>
          <a:stretch/>
        </p:blipFill>
        <p:spPr>
          <a:xfrm>
            <a:off x="5508104" y="4221088"/>
            <a:ext cx="3325400" cy="2014044"/>
          </a:xfrm>
          <a:prstGeom prst="rect">
            <a:avLst/>
          </a:prstGeom>
        </p:spPr>
      </p:pic>
      <p:sp>
        <p:nvSpPr>
          <p:cNvPr id="5" name="Rectangle 4"/>
          <p:cNvSpPr/>
          <p:nvPr/>
        </p:nvSpPr>
        <p:spPr>
          <a:xfrm>
            <a:off x="6148729" y="6235132"/>
            <a:ext cx="2044149" cy="369332"/>
          </a:xfrm>
          <a:prstGeom prst="rect">
            <a:avLst/>
          </a:prstGeom>
        </p:spPr>
        <p:txBody>
          <a:bodyPr wrap="none">
            <a:spAutoFit/>
          </a:bodyPr>
          <a:lstStyle/>
          <a:p>
            <a:r>
              <a:rPr lang="en-GB" dirty="0"/>
              <a:t>Magnification x0.6</a:t>
            </a:r>
          </a:p>
        </p:txBody>
      </p:sp>
      <p:sp>
        <p:nvSpPr>
          <p:cNvPr id="9" name="TextBox 8">
            <a:hlinkClick r:id="rId4" action="ppaction://hlinkfile"/>
          </p:cNvPr>
          <p:cNvSpPr txBox="1"/>
          <p:nvPr/>
        </p:nvSpPr>
        <p:spPr>
          <a:xfrm>
            <a:off x="8187922" y="3645024"/>
            <a:ext cx="607859" cy="923330"/>
          </a:xfrm>
          <a:prstGeom prst="rect">
            <a:avLst/>
          </a:prstGeom>
          <a:noFill/>
        </p:spPr>
        <p:txBody>
          <a:bodyPr wrap="none" rtlCol="0">
            <a:spAutoFit/>
          </a:bodyPr>
          <a:lstStyle/>
          <a:p>
            <a:r>
              <a:rPr lang="en-IE"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1296314417"/>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 – End of Chapter Questions</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16</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179512" y="1125899"/>
            <a:ext cx="8699936" cy="5632311"/>
          </a:xfrm>
          <a:prstGeom prst="rect">
            <a:avLst/>
          </a:prstGeom>
          <a:solidFill>
            <a:srgbClr val="F5FC9A"/>
          </a:solidFill>
          <a:ln w="57150">
            <a:solidFill>
              <a:srgbClr val="002060"/>
            </a:solidFill>
          </a:ln>
        </p:spPr>
        <p:txBody>
          <a:bodyPr wrap="square" rIns="90000">
            <a:spAutoFit/>
          </a:bodyPr>
          <a:lstStyle/>
          <a:p>
            <a:pPr marL="457200" indent="-457200">
              <a:buClr>
                <a:srgbClr val="0070C0"/>
              </a:buClr>
              <a:buFont typeface="+mj-lt"/>
              <a:buAutoNum type="arabicPeriod" startAt="6"/>
              <a:tabLst>
                <a:tab pos="723900" algn="l"/>
                <a:tab pos="4300538" algn="l"/>
              </a:tabLst>
            </a:pPr>
            <a:r>
              <a:rPr lang="en-US" sz="2400" dirty="0"/>
              <a:t>The diagram shows a virus</a:t>
            </a:r>
            <a:r>
              <a:rPr lang="en-US" sz="2400" dirty="0" smtClean="0"/>
              <a:t>.</a:t>
            </a:r>
            <a:br>
              <a:rPr lang="en-US" sz="2400" dirty="0" smtClean="0"/>
            </a:br>
            <a:r>
              <a:rPr lang="en-US" sz="2400" dirty="0" smtClean="0"/>
              <a:t/>
            </a:r>
            <a:br>
              <a:rPr lang="en-US" sz="2400" dirty="0" smtClean="0"/>
            </a:br>
            <a:r>
              <a:rPr lang="en-US" sz="2400" dirty="0" smtClean="0"/>
              <a:t/>
            </a:r>
            <a:br>
              <a:rPr lang="en-US" sz="2400" dirty="0" smtClean="0"/>
            </a:br>
            <a:endParaRPr lang="en-US" sz="2400" dirty="0" smtClean="0"/>
          </a:p>
          <a:p>
            <a:pPr>
              <a:buClr>
                <a:srgbClr val="0070C0"/>
              </a:buClr>
              <a:tabLst>
                <a:tab pos="723900" algn="l"/>
                <a:tab pos="4300538" algn="l"/>
              </a:tabLst>
            </a:pPr>
            <a:r>
              <a:rPr lang="en-US" sz="2400" dirty="0"/>
              <a:t/>
            </a:r>
            <a:br>
              <a:rPr lang="en-US" sz="2400" dirty="0"/>
            </a:br>
            <a:r>
              <a:rPr lang="en-US" sz="2400" dirty="0" smtClean="0"/>
              <a:t/>
            </a:r>
            <a:br>
              <a:rPr lang="en-US" sz="2400" dirty="0" smtClean="0"/>
            </a:br>
            <a:r>
              <a:rPr lang="en-US" sz="2400" dirty="0" smtClean="0"/>
              <a:t/>
            </a:r>
            <a:br>
              <a:rPr lang="en-US" sz="2400" dirty="0" smtClean="0"/>
            </a:br>
            <a:endParaRPr lang="en-US" sz="2400" dirty="0"/>
          </a:p>
          <a:p>
            <a:pPr marL="811213" indent="-361950">
              <a:buClr>
                <a:srgbClr val="0070C0"/>
              </a:buClr>
              <a:buFont typeface="+mj-lt"/>
              <a:buAutoNum type="alphaLcPeriod"/>
              <a:tabLst>
                <a:tab pos="4300538" algn="l"/>
              </a:tabLst>
            </a:pPr>
            <a:r>
              <a:rPr lang="en-US" sz="2400" dirty="0" smtClean="0"/>
              <a:t>With </a:t>
            </a:r>
            <a:r>
              <a:rPr lang="en-US" sz="2400" dirty="0"/>
              <a:t>reference to the diagram, and your own knowledge, discuss whether or not viruses can be considered to be living organisms.</a:t>
            </a:r>
          </a:p>
          <a:p>
            <a:pPr marL="811213" indent="-361950">
              <a:buClr>
                <a:srgbClr val="0070C0"/>
              </a:buClr>
              <a:buFont typeface="+mj-lt"/>
              <a:buAutoNum type="alphaLcPeriod"/>
              <a:tabLst>
                <a:tab pos="4300538" algn="l"/>
              </a:tabLst>
            </a:pPr>
            <a:r>
              <a:rPr lang="en-US" sz="2400" dirty="0" smtClean="0"/>
              <a:t>1 </a:t>
            </a:r>
            <a:r>
              <a:rPr lang="en-US" sz="2400" dirty="0"/>
              <a:t>nm (</a:t>
            </a:r>
            <a:r>
              <a:rPr lang="en-US" sz="2400" dirty="0" err="1"/>
              <a:t>nanometre</a:t>
            </a:r>
            <a:r>
              <a:rPr lang="en-US" sz="2400" dirty="0"/>
              <a:t>) is 10'9m. Measure the length of the scale bar. Use this, and the label on the scale bar, to calculate the magnification of the diagram. Show your working.</a:t>
            </a:r>
          </a:p>
        </p:txBody>
      </p:sp>
      <p:sp>
        <p:nvSpPr>
          <p:cNvPr id="8" name="Oval 7"/>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1475656" y="1556792"/>
            <a:ext cx="6534054" cy="2520280"/>
          </a:xfrm>
          <a:prstGeom prst="rect">
            <a:avLst/>
          </a:prstGeom>
        </p:spPr>
      </p:pic>
      <p:sp>
        <p:nvSpPr>
          <p:cNvPr id="9" name="TextBox 8">
            <a:hlinkClick r:id="rId4" action="ppaction://hlinkfile"/>
          </p:cNvPr>
          <p:cNvSpPr txBox="1"/>
          <p:nvPr/>
        </p:nvSpPr>
        <p:spPr>
          <a:xfrm>
            <a:off x="8187922" y="1844824"/>
            <a:ext cx="607859" cy="923330"/>
          </a:xfrm>
          <a:prstGeom prst="rect">
            <a:avLst/>
          </a:prstGeom>
          <a:noFill/>
        </p:spPr>
        <p:txBody>
          <a:bodyPr wrap="none" rtlCol="0">
            <a:spAutoFit/>
          </a:bodyPr>
          <a:lstStyle/>
          <a:p>
            <a:r>
              <a:rPr lang="en-IE"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1128768596"/>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200" dirty="0" smtClean="0"/>
              <a:t>1.1 – Workbook Questions – </a:t>
            </a:r>
            <a:r>
              <a:rPr lang="en-IE" sz="2200" dirty="0"/>
              <a:t>Observing and </a:t>
            </a:r>
            <a:r>
              <a:rPr lang="en-IE" sz="2200" dirty="0" smtClean="0"/>
              <a:t>Drawing Organisms</a:t>
            </a:r>
            <a:endParaRPr lang="en-GB" sz="2200" b="1" dirty="0" smtClean="0"/>
          </a:p>
        </p:txBody>
      </p:sp>
      <p:sp>
        <p:nvSpPr>
          <p:cNvPr id="6" name="Rectangle 33"/>
          <p:cNvSpPr/>
          <p:nvPr/>
        </p:nvSpPr>
        <p:spPr>
          <a:xfrm>
            <a:off x="179512" y="1131713"/>
            <a:ext cx="8712968" cy="53553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Clr>
                <a:srgbClr val="C00000"/>
              </a:buClr>
              <a:buFont typeface="+mj-lt"/>
              <a:buAutoNum type="arabicPeriod"/>
              <a:tabLst>
                <a:tab pos="809625" algn="l"/>
                <a:tab pos="1073150" algn="l"/>
                <a:tab pos="8435975" algn="r"/>
              </a:tabLst>
            </a:pPr>
            <a:endParaRPr lang="en-US" dirty="0" smtClean="0"/>
          </a:p>
          <a:p>
            <a:pPr marL="361950" indent="-361950">
              <a:buClr>
                <a:srgbClr val="C00000"/>
              </a:buClr>
              <a:buFont typeface="+mj-lt"/>
              <a:buAutoNum type="arabicPeriod"/>
              <a:tabLst>
                <a:tab pos="809625" algn="l"/>
                <a:tab pos="1073150" algn="l"/>
                <a:tab pos="8435975" algn="r"/>
              </a:tabLst>
            </a:pPr>
            <a:endParaRPr lang="en-US" dirty="0"/>
          </a:p>
          <a:p>
            <a:pPr marL="361950" indent="-361950">
              <a:buClr>
                <a:srgbClr val="C00000"/>
              </a:buClr>
              <a:buFont typeface="+mj-lt"/>
              <a:buAutoNum type="arabicPeriod"/>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marL="361950" indent="-361950">
              <a:buClr>
                <a:srgbClr val="C00000"/>
              </a:buClr>
              <a:buFont typeface="+mj-lt"/>
              <a:buAutoNum type="arabicPeriod"/>
              <a:tabLst>
                <a:tab pos="809625" algn="l"/>
                <a:tab pos="1073150" algn="l"/>
                <a:tab pos="8435975" algn="r"/>
              </a:tabLst>
            </a:pPr>
            <a:r>
              <a:rPr lang="en-US" dirty="0" smtClean="0"/>
              <a:t>You </a:t>
            </a:r>
            <a:r>
              <a:rPr lang="en-US" dirty="0"/>
              <a:t>need:</a:t>
            </a:r>
          </a:p>
          <a:p>
            <a:pPr marL="723900" indent="-352425">
              <a:buClr>
                <a:srgbClr val="C00000"/>
              </a:buClr>
              <a:buFont typeface="Wingdings" panose="05000000000000000000" pitchFamily="2" charset="2"/>
              <a:buChar char="§"/>
              <a:tabLst>
                <a:tab pos="1073150" algn="l"/>
                <a:tab pos="8435975" algn="r"/>
              </a:tabLst>
            </a:pPr>
            <a:r>
              <a:rPr lang="en-US" dirty="0" smtClean="0"/>
              <a:t>specimens </a:t>
            </a:r>
            <a:r>
              <a:rPr lang="en-US" dirty="0"/>
              <a:t>of two different fish</a:t>
            </a:r>
          </a:p>
          <a:p>
            <a:pPr marL="723900" indent="-352425">
              <a:buClr>
                <a:srgbClr val="C00000"/>
              </a:buClr>
              <a:buFont typeface="Wingdings" panose="05000000000000000000" pitchFamily="2" charset="2"/>
              <a:buChar char="§"/>
              <a:tabLst>
                <a:tab pos="1073150" algn="l"/>
                <a:tab pos="8435975" algn="r"/>
              </a:tabLst>
            </a:pPr>
            <a:r>
              <a:rPr lang="en-US" dirty="0" smtClean="0"/>
              <a:t>a </a:t>
            </a:r>
            <a:r>
              <a:rPr lang="en-US" dirty="0"/>
              <a:t>sharp HB (medium hard) pencil and a good eraser</a:t>
            </a:r>
          </a:p>
          <a:p>
            <a:pPr marL="723900" indent="-352425">
              <a:buClr>
                <a:srgbClr val="C00000"/>
              </a:buClr>
              <a:buFont typeface="Wingdings" panose="05000000000000000000" pitchFamily="2" charset="2"/>
              <a:buChar char="§"/>
              <a:tabLst>
                <a:tab pos="1073150" algn="l"/>
                <a:tab pos="8435975" algn="r"/>
              </a:tabLst>
            </a:pPr>
            <a:r>
              <a:rPr lang="en-US" dirty="0" smtClean="0"/>
              <a:t>a </a:t>
            </a:r>
            <a:r>
              <a:rPr lang="en-US" dirty="0"/>
              <a:t>ruler to measure in mm.</a:t>
            </a:r>
          </a:p>
          <a:p>
            <a:pPr marL="723900" indent="-342900">
              <a:buClr>
                <a:srgbClr val="C00000"/>
              </a:buClr>
              <a:buFont typeface="+mj-lt"/>
              <a:buAutoNum type="alphaLcPeriod"/>
              <a:tabLst>
                <a:tab pos="809625" algn="l"/>
                <a:tab pos="1073150" algn="l"/>
                <a:tab pos="8435975" algn="r"/>
              </a:tabLst>
            </a:pPr>
            <a:r>
              <a:rPr lang="en-US" dirty="0" smtClean="0"/>
              <a:t>Observe </a:t>
            </a:r>
            <a:r>
              <a:rPr lang="en-US" dirty="0"/>
              <a:t>the fish carefully. Look for similarities and differences between them.</a:t>
            </a:r>
          </a:p>
          <a:p>
            <a:pPr marL="723900" indent="-342900">
              <a:buClr>
                <a:srgbClr val="C00000"/>
              </a:buClr>
              <a:buFont typeface="+mj-lt"/>
              <a:buAutoNum type="alphaLcPeriod"/>
              <a:tabLst>
                <a:tab pos="809625" algn="l"/>
                <a:tab pos="1073150" algn="l"/>
                <a:tab pos="8435975" algn="r"/>
              </a:tabLst>
            </a:pPr>
            <a:r>
              <a:rPr lang="en-US" dirty="0" smtClean="0"/>
              <a:t>On </a:t>
            </a:r>
            <a:r>
              <a:rPr lang="en-US" dirty="0"/>
              <a:t>the blank page following, make a large drawing of one of the fish. You can turn the page sideways if this works better. Leave space around the drawing for labels.</a:t>
            </a:r>
          </a:p>
          <a:p>
            <a:pPr marL="723900" indent="-342900">
              <a:buClr>
                <a:srgbClr val="C00000"/>
              </a:buClr>
              <a:buFont typeface="+mj-lt"/>
              <a:buAutoNum type="alphaLcPeriod"/>
              <a:tabLst>
                <a:tab pos="809625" algn="l"/>
                <a:tab pos="1073150" algn="l"/>
                <a:tab pos="8435975" algn="r"/>
              </a:tabLst>
            </a:pPr>
            <a:r>
              <a:rPr lang="en-US" dirty="0" smtClean="0"/>
              <a:t>Label </a:t>
            </a:r>
            <a:r>
              <a:rPr lang="en-US" dirty="0"/>
              <a:t>your drawing to point out any interesting features of the fish</a:t>
            </a:r>
            <a:r>
              <a:rPr lang="en-US" dirty="0" smtClean="0"/>
              <a:t>.</a:t>
            </a:r>
            <a:endParaRPr lang="en-US" dirty="0"/>
          </a:p>
          <a:p>
            <a:pPr>
              <a:buClr>
                <a:srgbClr val="C00000"/>
              </a:buClr>
              <a:tabLst>
                <a:tab pos="809625" algn="l"/>
                <a:tab pos="1073150" algn="l"/>
                <a:tab pos="8435975" algn="r"/>
              </a:tabLst>
            </a:pPr>
            <a:r>
              <a:rPr lang="en-US" dirty="0" smtClean="0"/>
              <a:t>Use </a:t>
            </a:r>
            <a:r>
              <a:rPr lang="en-US" dirty="0"/>
              <a:t>the check list below to give yourself a mark for your drawing. For each point, award yourself:</a:t>
            </a:r>
          </a:p>
          <a:p>
            <a:pPr marL="361950">
              <a:buClr>
                <a:srgbClr val="C00000"/>
              </a:buClr>
              <a:tabLst>
                <a:tab pos="723900" algn="l"/>
                <a:tab pos="8435975" algn="r"/>
              </a:tabLst>
            </a:pPr>
            <a:r>
              <a:rPr lang="en-US" b="1" dirty="0"/>
              <a:t>2</a:t>
            </a:r>
            <a:r>
              <a:rPr lang="en-US" dirty="0"/>
              <a:t> </a:t>
            </a:r>
            <a:r>
              <a:rPr lang="en-US" dirty="0" smtClean="0"/>
              <a:t>	marks </a:t>
            </a:r>
            <a:r>
              <a:rPr lang="en-US" dirty="0"/>
              <a:t>if you did it really well</a:t>
            </a:r>
          </a:p>
          <a:p>
            <a:pPr marL="361950">
              <a:buClr>
                <a:srgbClr val="C00000"/>
              </a:buClr>
              <a:tabLst>
                <a:tab pos="723900" algn="l"/>
                <a:tab pos="8435975" algn="r"/>
              </a:tabLst>
            </a:pPr>
            <a:r>
              <a:rPr lang="en-US" b="1" dirty="0"/>
              <a:t>1</a:t>
            </a:r>
            <a:r>
              <a:rPr lang="en-US" dirty="0"/>
              <a:t> </a:t>
            </a:r>
            <a:r>
              <a:rPr lang="en-US" dirty="0" smtClean="0"/>
              <a:t>	mark </a:t>
            </a:r>
            <a:r>
              <a:rPr lang="en-US" dirty="0"/>
              <a:t>if you made a good attempt at it and partly succeeded </a:t>
            </a:r>
            <a:endParaRPr lang="en-US" dirty="0" smtClean="0"/>
          </a:p>
          <a:p>
            <a:pPr marL="361950">
              <a:buClr>
                <a:srgbClr val="C00000"/>
              </a:buClr>
              <a:tabLst>
                <a:tab pos="723900" algn="l"/>
                <a:tab pos="8435975" algn="r"/>
              </a:tabLst>
            </a:pPr>
            <a:r>
              <a:rPr lang="en-US" b="1" dirty="0" smtClean="0"/>
              <a:t>0</a:t>
            </a:r>
            <a:r>
              <a:rPr lang="en-US" dirty="0" smtClean="0"/>
              <a:t> 	marks </a:t>
            </a:r>
            <a:r>
              <a:rPr lang="en-US" dirty="0"/>
              <a:t>if you did not try to do it, or did not succeed.</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2" name="Rectangle 1"/>
          <p:cNvSpPr/>
          <p:nvPr/>
        </p:nvSpPr>
        <p:spPr>
          <a:xfrm>
            <a:off x="251520" y="1197230"/>
            <a:ext cx="8496944" cy="1015663"/>
          </a:xfrm>
          <a:prstGeom prst="rect">
            <a:avLst/>
          </a:prstGeom>
          <a:solidFill>
            <a:srgbClr val="C1D6FF"/>
          </a:solidFill>
          <a:ln w="28575">
            <a:solidFill>
              <a:srgbClr val="002060"/>
            </a:solidFill>
          </a:ln>
        </p:spPr>
        <p:txBody>
          <a:bodyPr wrap="square">
            <a:spAutoFit/>
          </a:bodyPr>
          <a:lstStyle/>
          <a:p>
            <a:r>
              <a:rPr lang="en-US" sz="2000" dirty="0"/>
              <a:t>This exercise will help you to improve your observation and drawing skills (A03.3), and also your knowledge of the classification of organisms. You will also </a:t>
            </a:r>
            <a:r>
              <a:rPr lang="en-US" sz="2000" dirty="0" err="1"/>
              <a:t>practise</a:t>
            </a:r>
            <a:r>
              <a:rPr lang="en-US" sz="2000" dirty="0"/>
              <a:t> calculating magnification.</a:t>
            </a:r>
            <a:endParaRPr lang="en-GB" sz="2000" dirty="0"/>
          </a:p>
        </p:txBody>
      </p:sp>
      <p:sp>
        <p:nvSpPr>
          <p:cNvPr id="8" name="TextBox 7">
            <a:hlinkClick r:id="rId3" action="ppaction://hlinkfile"/>
          </p:cNvPr>
          <p:cNvSpPr txBox="1"/>
          <p:nvPr/>
        </p:nvSpPr>
        <p:spPr>
          <a:xfrm>
            <a:off x="8187922" y="2289646"/>
            <a:ext cx="607859" cy="923330"/>
          </a:xfrm>
          <a:prstGeom prst="rect">
            <a:avLst/>
          </a:prstGeom>
          <a:noFill/>
        </p:spPr>
        <p:txBody>
          <a:bodyPr wrap="none" rtlCol="0">
            <a:spAutoFit/>
          </a:bodyPr>
          <a:lstStyle/>
          <a:p>
            <a:r>
              <a:rPr lang="en-IE"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200" dirty="0" smtClean="0"/>
              <a:t>1.1 – Workbook Questions – </a:t>
            </a:r>
            <a:r>
              <a:rPr lang="en-IE" sz="2200" dirty="0"/>
              <a:t>Observing and </a:t>
            </a:r>
            <a:r>
              <a:rPr lang="en-IE" sz="2200" dirty="0" smtClean="0"/>
              <a:t>Drawing Organisms</a:t>
            </a:r>
            <a:endParaRPr lang="en-GB" sz="2200" b="1" dirty="0" smtClean="0"/>
          </a:p>
        </p:txBody>
      </p:sp>
      <p:sp>
        <p:nvSpPr>
          <p:cNvPr id="6" name="Rectangle 33"/>
          <p:cNvSpPr/>
          <p:nvPr/>
        </p:nvSpPr>
        <p:spPr>
          <a:xfrm>
            <a:off x="179512" y="1131713"/>
            <a:ext cx="8712968" cy="551689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r>
              <a:rPr lang="en-US" b="1" dirty="0"/>
              <a:t>Self-assessment check list for drawing</a:t>
            </a:r>
            <a:r>
              <a:rPr lang="en-US" b="1" dirty="0" smtClean="0"/>
              <a:t>:</a:t>
            </a:r>
          </a:p>
          <a:p>
            <a:pPr>
              <a:buClr>
                <a:srgbClr val="C00000"/>
              </a:buClr>
              <a:tabLst>
                <a:tab pos="809625" algn="l"/>
                <a:tab pos="1073150" algn="l"/>
                <a:tab pos="8435975" algn="r"/>
              </a:tabLst>
            </a:pPr>
            <a:endParaRPr lang="en-US" sz="1050" b="1" dirty="0"/>
          </a:p>
          <a:p>
            <a:pPr>
              <a:buClr>
                <a:srgbClr val="C00000"/>
              </a:buClr>
              <a:tabLst>
                <a:tab pos="809625" algn="l"/>
                <a:tab pos="1073150" algn="l"/>
                <a:tab pos="8435975" algn="r"/>
              </a:tabLst>
            </a:pPr>
            <a:endParaRPr lang="en-US" b="1" dirty="0" smtClean="0"/>
          </a:p>
          <a:p>
            <a:pPr>
              <a:buClr>
                <a:srgbClr val="C00000"/>
              </a:buClr>
              <a:tabLst>
                <a:tab pos="809625" algn="l"/>
                <a:tab pos="1073150" algn="l"/>
                <a:tab pos="8435975" algn="r"/>
              </a:tabLst>
            </a:pPr>
            <a:endParaRPr lang="en-US" b="1" dirty="0"/>
          </a:p>
          <a:p>
            <a:pPr>
              <a:buClr>
                <a:srgbClr val="C00000"/>
              </a:buClr>
              <a:tabLst>
                <a:tab pos="809625" algn="l"/>
                <a:tab pos="1073150" algn="l"/>
                <a:tab pos="8435975" algn="r"/>
              </a:tabLst>
            </a:pPr>
            <a:endParaRPr lang="en-US" b="1" dirty="0" smtClean="0"/>
          </a:p>
          <a:p>
            <a:pPr>
              <a:buClr>
                <a:srgbClr val="C00000"/>
              </a:buClr>
              <a:tabLst>
                <a:tab pos="809625" algn="l"/>
                <a:tab pos="1073150" algn="l"/>
                <a:tab pos="8435975" algn="r"/>
              </a:tabLst>
            </a:pPr>
            <a:endParaRPr lang="en-US" b="1" dirty="0"/>
          </a:p>
          <a:p>
            <a:pPr>
              <a:buClr>
                <a:srgbClr val="C00000"/>
              </a:buClr>
              <a:tabLst>
                <a:tab pos="809625" algn="l"/>
                <a:tab pos="1073150" algn="l"/>
                <a:tab pos="8435975" algn="r"/>
              </a:tabLst>
            </a:pPr>
            <a:endParaRPr lang="en-US" b="1" dirty="0" smtClean="0"/>
          </a:p>
          <a:p>
            <a:pPr>
              <a:buClr>
                <a:srgbClr val="C00000"/>
              </a:buClr>
              <a:tabLst>
                <a:tab pos="809625" algn="l"/>
                <a:tab pos="1073150" algn="l"/>
                <a:tab pos="8435975" algn="r"/>
              </a:tabLst>
            </a:pPr>
            <a:endParaRPr lang="en-US" b="1" dirty="0"/>
          </a:p>
          <a:p>
            <a:pPr>
              <a:buClr>
                <a:srgbClr val="C00000"/>
              </a:buClr>
              <a:tabLst>
                <a:tab pos="809625" algn="l"/>
                <a:tab pos="1073150" algn="l"/>
                <a:tab pos="8435975" algn="r"/>
              </a:tabLst>
            </a:pPr>
            <a:endParaRPr lang="en-US" b="1" dirty="0" smtClean="0"/>
          </a:p>
          <a:p>
            <a:pPr>
              <a:buClr>
                <a:srgbClr val="C00000"/>
              </a:buClr>
              <a:tabLst>
                <a:tab pos="809625" algn="l"/>
                <a:tab pos="1073150" algn="l"/>
                <a:tab pos="8435975" algn="r"/>
              </a:tabLst>
            </a:pPr>
            <a:endParaRPr lang="en-US" b="1" dirty="0"/>
          </a:p>
          <a:p>
            <a:pPr>
              <a:buClr>
                <a:srgbClr val="C00000"/>
              </a:buClr>
              <a:tabLst>
                <a:tab pos="809625" algn="l"/>
                <a:tab pos="1073150" algn="l"/>
                <a:tab pos="8435975" algn="r"/>
              </a:tabLst>
            </a:pPr>
            <a:endParaRPr lang="en-US" b="1" dirty="0" smtClean="0"/>
          </a:p>
          <a:p>
            <a:pPr>
              <a:buClr>
                <a:srgbClr val="C00000"/>
              </a:buClr>
              <a:tabLst>
                <a:tab pos="809625" algn="l"/>
                <a:tab pos="1073150" algn="l"/>
                <a:tab pos="8435975" algn="r"/>
              </a:tabLst>
            </a:pPr>
            <a:endParaRPr lang="en-US" b="1" dirty="0" smtClean="0"/>
          </a:p>
          <a:p>
            <a:pPr>
              <a:buClr>
                <a:srgbClr val="C00000"/>
              </a:buClr>
              <a:tabLst>
                <a:tab pos="809625" algn="l"/>
                <a:tab pos="1073150" algn="l"/>
                <a:tab pos="8435975" algn="r"/>
              </a:tabLst>
            </a:pPr>
            <a:endParaRPr lang="en-US" b="1" dirty="0"/>
          </a:p>
          <a:p>
            <a:pPr>
              <a:buClr>
                <a:srgbClr val="C00000"/>
              </a:buClr>
              <a:tabLst>
                <a:tab pos="809625" algn="l"/>
                <a:tab pos="1073150" algn="l"/>
                <a:tab pos="8435975" algn="r"/>
              </a:tabLst>
            </a:pPr>
            <a:endParaRPr lang="en-US" b="1" dirty="0" smtClean="0"/>
          </a:p>
          <a:p>
            <a:pPr>
              <a:buClr>
                <a:srgbClr val="C00000"/>
              </a:buClr>
              <a:tabLst>
                <a:tab pos="809625" algn="l"/>
                <a:tab pos="1073150" algn="l"/>
                <a:tab pos="8435975" algn="r"/>
              </a:tabLst>
            </a:pPr>
            <a:endParaRPr lang="en-US" b="1" dirty="0"/>
          </a:p>
          <a:p>
            <a:pPr>
              <a:buClr>
                <a:srgbClr val="C00000"/>
              </a:buClr>
              <a:tabLst>
                <a:tab pos="809625" algn="l"/>
                <a:tab pos="1073150" algn="l"/>
                <a:tab pos="8435975" algn="r"/>
              </a:tabLst>
            </a:pPr>
            <a:endParaRPr lang="en-US" b="1" dirty="0" smtClean="0"/>
          </a:p>
          <a:p>
            <a:pPr>
              <a:buClr>
                <a:srgbClr val="C00000"/>
              </a:buClr>
              <a:tabLst>
                <a:tab pos="809625" algn="l"/>
                <a:tab pos="1073150" algn="l"/>
                <a:tab pos="8435975" algn="r"/>
              </a:tabLst>
            </a:pPr>
            <a:endParaRPr lang="en-US" b="1" dirty="0"/>
          </a:p>
          <a:p>
            <a:pPr>
              <a:buClr>
                <a:srgbClr val="C00000"/>
              </a:buClr>
              <a:tabLst>
                <a:tab pos="809625" algn="l"/>
                <a:tab pos="1073150" algn="l"/>
                <a:tab pos="8435975" algn="r"/>
              </a:tabLst>
            </a:pPr>
            <a:endParaRPr lang="en-US" b="1" dirty="0" smtClean="0"/>
          </a:p>
          <a:p>
            <a:pPr>
              <a:buClr>
                <a:srgbClr val="C00000"/>
              </a:buClr>
              <a:tabLst>
                <a:tab pos="809625" algn="l"/>
                <a:tab pos="1073150" algn="l"/>
                <a:tab pos="8435975" algn="r"/>
              </a:tabLst>
            </a:pPr>
            <a:endParaRPr lang="en-US" b="1" dirty="0"/>
          </a:p>
          <a:p>
            <a:pPr>
              <a:buClr>
                <a:srgbClr val="C00000"/>
              </a:buClr>
              <a:tabLst>
                <a:tab pos="809625" algn="l"/>
                <a:tab pos="1073150" algn="l"/>
                <a:tab pos="8435975" algn="r"/>
              </a:tabLst>
            </a:pPr>
            <a:endParaRPr lang="en-US" b="1"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328831968"/>
              </p:ext>
            </p:extLst>
          </p:nvPr>
        </p:nvGraphicFramePr>
        <p:xfrm>
          <a:off x="251520" y="1586448"/>
          <a:ext cx="8496946" cy="4907280"/>
        </p:xfrm>
        <a:graphic>
          <a:graphicData uri="http://schemas.openxmlformats.org/drawingml/2006/table">
            <a:tbl>
              <a:tblPr firstRow="1" bandRow="1">
                <a:tableStyleId>{5C22544A-7EE6-4342-B048-85BDC9FD1C3A}</a:tableStyleId>
              </a:tblPr>
              <a:tblGrid>
                <a:gridCol w="6048672"/>
                <a:gridCol w="936104"/>
                <a:gridCol w="1512170"/>
              </a:tblGrid>
              <a:tr h="250468">
                <a:tc rowSpan="2">
                  <a:txBody>
                    <a:bodyPr/>
                    <a:lstStyle/>
                    <a:p>
                      <a:r>
                        <a:rPr lang="en-IE" sz="1600" dirty="0" smtClean="0">
                          <a:latin typeface="Arial" panose="020B0604020202020204" pitchFamily="34" charset="0"/>
                          <a:cs typeface="Arial" panose="020B0604020202020204" pitchFamily="34" charset="0"/>
                        </a:rPr>
                        <a:t>Check Point</a:t>
                      </a:r>
                      <a:endParaRPr lang="en-GB" sz="1600" dirty="0">
                        <a:latin typeface="Arial" panose="020B0604020202020204" pitchFamily="34" charset="0"/>
                        <a:cs typeface="Arial" panose="020B0604020202020204" pitchFamily="34" charset="0"/>
                      </a:endParaRPr>
                    </a:p>
                  </a:txBody>
                  <a:tcPr/>
                </a:tc>
                <a:tc gridSpan="2">
                  <a:txBody>
                    <a:bodyPr/>
                    <a:lstStyle/>
                    <a:p>
                      <a:r>
                        <a:rPr lang="en-IE" sz="1600" dirty="0" smtClean="0">
                          <a:latin typeface="Arial" panose="020B0604020202020204" pitchFamily="34" charset="0"/>
                          <a:cs typeface="Arial" panose="020B0604020202020204" pitchFamily="34" charset="0"/>
                        </a:rPr>
                        <a:t>Marks Awarded</a:t>
                      </a:r>
                      <a:endParaRPr lang="en-GB" sz="1600" dirty="0">
                        <a:latin typeface="Arial" panose="020B0604020202020204" pitchFamily="34" charset="0"/>
                        <a:cs typeface="Arial" panose="020B0604020202020204" pitchFamily="34" charset="0"/>
                      </a:endParaRPr>
                    </a:p>
                  </a:txBody>
                  <a:tcPr/>
                </a:tc>
                <a:tc hMerge="1">
                  <a:txBody>
                    <a:bodyPr/>
                    <a:lstStyle/>
                    <a:p>
                      <a:endParaRPr lang="en-GB" sz="1600" dirty="0">
                        <a:latin typeface="Arial" panose="020B0604020202020204" pitchFamily="34" charset="0"/>
                        <a:cs typeface="Arial" panose="020B0604020202020204" pitchFamily="34" charset="0"/>
                      </a:endParaRPr>
                    </a:p>
                  </a:txBody>
                  <a:tcPr/>
                </a:tc>
              </a:tr>
              <a:tr h="250468">
                <a:tc vMerge="1">
                  <a:txBody>
                    <a:bodyPr/>
                    <a:lstStyle/>
                    <a:p>
                      <a:endParaRPr lang="en-GB"/>
                    </a:p>
                  </a:txBody>
                  <a:tcPr/>
                </a:tc>
                <a:tc>
                  <a:txBody>
                    <a:bodyPr/>
                    <a:lstStyle/>
                    <a:p>
                      <a:r>
                        <a:rPr lang="en-IE" sz="1600" dirty="0" smtClean="0">
                          <a:latin typeface="Arial" panose="020B0604020202020204" pitchFamily="34" charset="0"/>
                          <a:cs typeface="Arial" panose="020B0604020202020204" pitchFamily="34" charset="0"/>
                        </a:rPr>
                        <a:t>You</a:t>
                      </a:r>
                      <a:endParaRPr lang="en-GB" sz="1600" dirty="0">
                        <a:latin typeface="Arial" panose="020B0604020202020204" pitchFamily="34" charset="0"/>
                        <a:cs typeface="Arial" panose="020B0604020202020204" pitchFamily="34" charset="0"/>
                      </a:endParaRPr>
                    </a:p>
                  </a:txBody>
                  <a:tcPr/>
                </a:tc>
                <a:tc>
                  <a:txBody>
                    <a:bodyPr/>
                    <a:lstStyle/>
                    <a:p>
                      <a:r>
                        <a:rPr lang="en-IE" sz="1600" dirty="0" smtClean="0"/>
                        <a:t>Your Teacher</a:t>
                      </a:r>
                      <a:endParaRPr lang="en-GB" sz="1600" dirty="0"/>
                    </a:p>
                  </a:txBody>
                  <a:tcPr/>
                </a:tc>
              </a:tr>
              <a:tr h="250468">
                <a:tc>
                  <a:txBody>
                    <a:bodyPr/>
                    <a:lstStyle/>
                    <a:p>
                      <a:r>
                        <a:rPr lang="en-US" sz="1600" dirty="0" smtClean="0">
                          <a:latin typeface="Arial" panose="020B0604020202020204" pitchFamily="34" charset="0"/>
                          <a:cs typeface="Arial" panose="020B0604020202020204" pitchFamily="34" charset="0"/>
                        </a:rPr>
                        <a:t>You used a sharp pencil and rubbed out mistakes really thoroughly.</a:t>
                      </a:r>
                      <a:endParaRPr lang="en-GB" sz="1600" dirty="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250468">
                <a:tc>
                  <a:txBody>
                    <a:bodyPr/>
                    <a:lstStyle/>
                    <a:p>
                      <a:r>
                        <a:rPr lang="en-US" sz="1600" dirty="0" smtClean="0">
                          <a:latin typeface="Arial" panose="020B0604020202020204" pitchFamily="34" charset="0"/>
                          <a:cs typeface="Arial" panose="020B0604020202020204" pitchFamily="34" charset="0"/>
                        </a:rPr>
                        <a:t>You have drawn single lines, not many tries at the same line.</a:t>
                      </a:r>
                      <a:endParaRPr lang="en-GB" sz="1600" dirty="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429374">
                <a:tc>
                  <a:txBody>
                    <a:bodyPr/>
                    <a:lstStyle/>
                    <a:p>
                      <a:r>
                        <a:rPr lang="en-US" sz="1600" dirty="0" smtClean="0">
                          <a:latin typeface="Arial" panose="020B0604020202020204" pitchFamily="34" charset="0"/>
                          <a:cs typeface="Arial" panose="020B0604020202020204" pitchFamily="34" charset="0"/>
                        </a:rPr>
                        <a:t>You have drawn the specimen the right shape, and with different parts in the correct proportions.</a:t>
                      </a:r>
                      <a:endParaRPr lang="en-GB" sz="1600" dirty="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250468">
                <a:tc>
                  <a:txBody>
                    <a:bodyPr/>
                    <a:lstStyle/>
                    <a:p>
                      <a:r>
                        <a:rPr lang="en-US" sz="1600" dirty="0" smtClean="0">
                          <a:latin typeface="Arial" panose="020B0604020202020204" pitchFamily="34" charset="0"/>
                          <a:cs typeface="Arial" panose="020B0604020202020204" pitchFamily="34" charset="0"/>
                        </a:rPr>
                        <a:t>You have made a really large drawing, using the space provided.</a:t>
                      </a:r>
                      <a:endParaRPr lang="en-GB" sz="1600" dirty="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429374">
                <a:tc>
                  <a:txBody>
                    <a:bodyPr/>
                    <a:lstStyle/>
                    <a:p>
                      <a:r>
                        <a:rPr lang="en-US" sz="1600" dirty="0" smtClean="0">
                          <a:latin typeface="Arial" panose="020B0604020202020204" pitchFamily="34" charset="0"/>
                          <a:cs typeface="Arial" panose="020B0604020202020204" pitchFamily="34" charset="0"/>
                        </a:rPr>
                        <a:t>You have included all the different structures that are visible on the specimen.</a:t>
                      </a:r>
                      <a:endParaRPr lang="en-GB" sz="1600" dirty="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429374">
                <a:tc>
                  <a:txBody>
                    <a:bodyPr/>
                    <a:lstStyle/>
                    <a:p>
                      <a:r>
                        <a:rPr lang="en-US" sz="1600" dirty="0" smtClean="0">
                          <a:latin typeface="Arial" panose="020B0604020202020204" pitchFamily="34" charset="0"/>
                          <a:cs typeface="Arial" panose="020B0604020202020204" pitchFamily="34" charset="0"/>
                        </a:rPr>
                        <a:t>You have drawn label lines with a ruler, touching the structure being labelled.</a:t>
                      </a:r>
                      <a:endParaRPr lang="en-GB" sz="1600" dirty="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429374">
                <a:tc>
                  <a:txBody>
                    <a:bodyPr/>
                    <a:lstStyle/>
                    <a:p>
                      <a:r>
                        <a:rPr lang="en-US" sz="1600" dirty="0" smtClean="0">
                          <a:latin typeface="Arial" panose="020B0604020202020204" pitchFamily="34" charset="0"/>
                          <a:cs typeface="Arial" panose="020B0604020202020204" pitchFamily="34" charset="0"/>
                        </a:rPr>
                        <a:t>You have written the labels horizontally and neatly, well away from the diagram itself.</a:t>
                      </a:r>
                      <a:endParaRPr lang="en-GB" sz="1600" dirty="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r h="250468">
                <a:tc>
                  <a:txBody>
                    <a:bodyPr/>
                    <a:lstStyle/>
                    <a:p>
                      <a:r>
                        <a:rPr lang="en-US" sz="1600" dirty="0" smtClean="0">
                          <a:latin typeface="Arial" panose="020B0604020202020204" pitchFamily="34" charset="0"/>
                          <a:cs typeface="Arial" panose="020B0604020202020204" pitchFamily="34" charset="0"/>
                        </a:rPr>
                        <a:t>Take 1 mark off if you used any shading or colours.</a:t>
                      </a:r>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r h="250468">
                <a:tc>
                  <a:txBody>
                    <a:bodyPr/>
                    <a:lstStyle/>
                    <a:p>
                      <a:r>
                        <a:rPr lang="en-GB" sz="1600" b="1" dirty="0" smtClean="0">
                          <a:latin typeface="Arial" panose="020B0604020202020204" pitchFamily="34" charset="0"/>
                          <a:cs typeface="Arial" panose="020B0604020202020204" pitchFamily="34" charset="0"/>
                        </a:rPr>
                        <a:t>Total (out of 14)</a:t>
                      </a:r>
                      <a:endParaRPr lang="en-GB" sz="1600" b="1"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bl>
          </a:graphicData>
        </a:graphic>
      </p:graphicFrame>
      <p:sp>
        <p:nvSpPr>
          <p:cNvPr id="8" name="TextBox 7">
            <a:hlinkClick r:id="rId3" action="ppaction://hlinkfile"/>
          </p:cNvPr>
          <p:cNvSpPr txBox="1"/>
          <p:nvPr/>
        </p:nvSpPr>
        <p:spPr>
          <a:xfrm>
            <a:off x="8284621" y="5818038"/>
            <a:ext cx="607859" cy="923330"/>
          </a:xfrm>
          <a:prstGeom prst="rect">
            <a:avLst/>
          </a:prstGeom>
          <a:noFill/>
        </p:spPr>
        <p:txBody>
          <a:bodyPr wrap="none" rtlCol="0">
            <a:spAutoFit/>
          </a:bodyPr>
          <a:lstStyle/>
          <a:p>
            <a:r>
              <a:rPr lang="en-IE"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2424566062"/>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200" dirty="0" smtClean="0"/>
              <a:t>1.1 – Workbook Questions – </a:t>
            </a:r>
            <a:r>
              <a:rPr lang="en-IE" sz="2200" dirty="0"/>
              <a:t>Observing and </a:t>
            </a:r>
            <a:r>
              <a:rPr lang="en-IE" sz="2200" dirty="0" smtClean="0"/>
              <a:t>Drawing Organisms</a:t>
            </a:r>
            <a:endParaRPr lang="en-GB" sz="2200" b="1" dirty="0" smtClean="0"/>
          </a:p>
        </p:txBody>
      </p:sp>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723900" algn="l"/>
                <a:tab pos="8435975" algn="r"/>
              </a:tabLst>
            </a:pPr>
            <a:r>
              <a:rPr lang="en-US" dirty="0" smtClean="0"/>
              <a:t>12-14 </a:t>
            </a:r>
            <a:r>
              <a:rPr lang="en-US" dirty="0"/>
              <a:t>	Excellent.</a:t>
            </a:r>
          </a:p>
          <a:p>
            <a:pPr>
              <a:buClr>
                <a:srgbClr val="C00000"/>
              </a:buClr>
              <a:tabLst>
                <a:tab pos="723900" algn="l"/>
                <a:tab pos="8435975" algn="r"/>
              </a:tabLst>
            </a:pPr>
            <a:r>
              <a:rPr lang="en-US" dirty="0"/>
              <a:t>10-12 	Good.</a:t>
            </a:r>
          </a:p>
          <a:p>
            <a:pPr>
              <a:buClr>
                <a:srgbClr val="C00000"/>
              </a:buClr>
              <a:tabLst>
                <a:tab pos="723900" algn="l"/>
                <a:tab pos="8435975" algn="r"/>
              </a:tabLst>
            </a:pPr>
            <a:r>
              <a:rPr lang="en-US" dirty="0"/>
              <a:t>7-9 	A good start, but you need to improve quite a bit.</a:t>
            </a:r>
          </a:p>
          <a:p>
            <a:pPr>
              <a:buClr>
                <a:srgbClr val="C00000"/>
              </a:buClr>
              <a:tabLst>
                <a:tab pos="723900" algn="l"/>
                <a:tab pos="8435975" algn="r"/>
              </a:tabLst>
            </a:pPr>
            <a:r>
              <a:rPr lang="en-US" dirty="0"/>
              <a:t>5-6 	Poor. Try this same drawing again, using a new sheet of paper.</a:t>
            </a:r>
          </a:p>
          <a:p>
            <a:pPr>
              <a:buClr>
                <a:srgbClr val="C00000"/>
              </a:buClr>
              <a:tabLst>
                <a:tab pos="723900" algn="l"/>
                <a:tab pos="8435975" algn="r"/>
              </a:tabLst>
            </a:pPr>
            <a:r>
              <a:rPr lang="en-US" dirty="0"/>
              <a:t>1-4 	Very poor. Read through all the criteria again, and then try the same drawing</a:t>
            </a:r>
            <a:r>
              <a:rPr lang="en-US" dirty="0" smtClean="0"/>
              <a:t>.</a:t>
            </a:r>
            <a:endParaRPr lang="en-GB" dirty="0"/>
          </a:p>
          <a:p>
            <a:pPr marL="361950" indent="-361950">
              <a:tabLst>
                <a:tab pos="723900" algn="l"/>
              </a:tabLst>
            </a:pPr>
            <a:r>
              <a:rPr lang="en-US" b="1" dirty="0"/>
              <a:t>d </a:t>
            </a:r>
            <a:r>
              <a:rPr lang="en-US" b="1" dirty="0" smtClean="0"/>
              <a:t>	</a:t>
            </a:r>
            <a:r>
              <a:rPr lang="en-US" b="1" dirty="0" err="1" smtClean="0"/>
              <a:t>i</a:t>
            </a:r>
            <a:r>
              <a:rPr lang="en-US" b="1" dirty="0" smtClean="0"/>
              <a:t> 	</a:t>
            </a:r>
            <a:r>
              <a:rPr lang="en-US" dirty="0" smtClean="0"/>
              <a:t>Measure </a:t>
            </a:r>
            <a:r>
              <a:rPr lang="en-US" dirty="0"/>
              <a:t>the actual length of the fish, in mm. length of real fish = </a:t>
            </a:r>
            <a:r>
              <a:rPr lang="en-US" dirty="0" smtClean="0"/>
              <a:t>mm</a:t>
            </a:r>
            <a:br>
              <a:rPr lang="en-US" dirty="0" smtClean="0"/>
            </a:br>
            <a:r>
              <a:rPr lang="en-US" b="1" dirty="0" smtClean="0"/>
              <a:t>ii 	</a:t>
            </a:r>
            <a:r>
              <a:rPr lang="en-US" dirty="0" smtClean="0"/>
              <a:t>Measure </a:t>
            </a:r>
            <a:r>
              <a:rPr lang="en-US" dirty="0"/>
              <a:t>the same length on your drawing, length on drawing - mm </a:t>
            </a:r>
            <a:endParaRPr lang="en-US" dirty="0" smtClean="0"/>
          </a:p>
          <a:p>
            <a:pPr marL="361950" indent="-361950">
              <a:tabLst>
                <a:tab pos="723900" algn="l"/>
              </a:tabLst>
            </a:pPr>
            <a:r>
              <a:rPr lang="en-US" b="1" dirty="0"/>
              <a:t>	iii	</a:t>
            </a:r>
            <a:r>
              <a:rPr lang="en-US" dirty="0" smtClean="0"/>
              <a:t>Use your </a:t>
            </a:r>
            <a:r>
              <a:rPr lang="en-US" dirty="0"/>
              <a:t>measurements to calculate the magnification of your drawing, </a:t>
            </a:r>
            <a:r>
              <a:rPr lang="en-US" dirty="0" smtClean="0"/>
              <a:t>Write </a:t>
            </a:r>
            <a:r>
              <a:rPr lang="en-US" dirty="0"/>
              <a:t>down the equation you will use, and show your </a:t>
            </a:r>
            <a:r>
              <a:rPr lang="en-US" dirty="0" smtClean="0"/>
              <a:t>working.</a:t>
            </a:r>
          </a:p>
          <a:p>
            <a:pPr marL="361950" indent="-361950">
              <a:tabLst>
                <a:tab pos="723900" algn="l"/>
                <a:tab pos="6107113" algn="l"/>
              </a:tabLst>
            </a:pPr>
            <a:r>
              <a:rPr lang="en-US" dirty="0"/>
              <a:t>	</a:t>
            </a:r>
            <a:r>
              <a:rPr lang="en-US" dirty="0" smtClean="0"/>
              <a:t>		magnification </a:t>
            </a:r>
            <a:r>
              <a:rPr lang="en-US" dirty="0"/>
              <a:t>=</a:t>
            </a:r>
          </a:p>
          <a:p>
            <a:pPr marL="361950" indent="-361950">
              <a:buFont typeface="+mj-lt"/>
              <a:buAutoNum type="alphaLcPeriod" startAt="5"/>
              <a:tabLst>
                <a:tab pos="723900" algn="l"/>
              </a:tabLst>
            </a:pPr>
            <a:r>
              <a:rPr lang="en-US" dirty="0" smtClean="0"/>
              <a:t>Complete </a:t>
            </a:r>
            <a:r>
              <a:rPr lang="en-US" dirty="0"/>
              <a:t>this table to describe at least three differences between the two fish.</a:t>
            </a:r>
            <a:endParaRPr lang="en-US" dirty="0" smtClean="0"/>
          </a:p>
          <a:p>
            <a:pPr>
              <a:buClr>
                <a:srgbClr val="C00000"/>
              </a:buClr>
              <a:tabLst>
                <a:tab pos="809625" algn="l"/>
                <a:tab pos="1073150" algn="l"/>
                <a:tab pos="8435975" algn="r"/>
              </a:tabLst>
            </a:pPr>
            <a:endParaRPr lang="en-US" b="1" dirty="0"/>
          </a:p>
          <a:p>
            <a:pPr>
              <a:buClr>
                <a:srgbClr val="C00000"/>
              </a:buClr>
              <a:tabLst>
                <a:tab pos="809625" algn="l"/>
                <a:tab pos="1073150" algn="l"/>
                <a:tab pos="8435975" algn="r"/>
              </a:tabLst>
            </a:pPr>
            <a:endParaRPr lang="en-US" b="1" dirty="0" smtClean="0"/>
          </a:p>
          <a:p>
            <a:pPr>
              <a:buClr>
                <a:srgbClr val="C00000"/>
              </a:buClr>
              <a:tabLst>
                <a:tab pos="809625" algn="l"/>
                <a:tab pos="1073150" algn="l"/>
                <a:tab pos="8435975" algn="r"/>
              </a:tabLst>
            </a:pPr>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
            </a:r>
            <a:br>
              <a:rPr lang="en-US" b="1" dirty="0" smtClean="0"/>
            </a:br>
            <a:endParaRPr lang="en-US" b="1" dirty="0"/>
          </a:p>
          <a:p>
            <a:pPr>
              <a:buClr>
                <a:srgbClr val="C00000"/>
              </a:buClr>
              <a:tabLst>
                <a:tab pos="809625" algn="l"/>
                <a:tab pos="1073150" algn="l"/>
                <a:tab pos="8435975" algn="r"/>
              </a:tabLst>
            </a:pPr>
            <a:endParaRPr lang="en-US" b="1" dirty="0" smtClean="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50984880"/>
              </p:ext>
            </p:extLst>
          </p:nvPr>
        </p:nvGraphicFramePr>
        <p:xfrm>
          <a:off x="276200" y="4293096"/>
          <a:ext cx="8472264" cy="2291080"/>
        </p:xfrm>
        <a:graphic>
          <a:graphicData uri="http://schemas.openxmlformats.org/drawingml/2006/table">
            <a:tbl>
              <a:tblPr firstRow="1" bandRow="1">
                <a:tableStyleId>{5C22544A-7EE6-4342-B048-85BDC9FD1C3A}</a:tableStyleId>
              </a:tblPr>
              <a:tblGrid>
                <a:gridCol w="2824088"/>
                <a:gridCol w="2824088"/>
                <a:gridCol w="2824088"/>
              </a:tblGrid>
              <a:tr h="370840">
                <a:tc>
                  <a:txBody>
                    <a:bodyPr/>
                    <a:lstStyle/>
                    <a:p>
                      <a:r>
                        <a:rPr lang="en-IE" dirty="0" smtClean="0">
                          <a:solidFill>
                            <a:schemeClr val="tx1"/>
                          </a:solidFill>
                          <a:latin typeface="Arial" panose="020B0604020202020204" pitchFamily="34" charset="0"/>
                          <a:cs typeface="Arial" panose="020B0604020202020204" pitchFamily="34" charset="0"/>
                        </a:rPr>
                        <a:t>Feature</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r>
                        <a:rPr lang="en-IE" dirty="0" smtClean="0">
                          <a:solidFill>
                            <a:schemeClr val="tx1"/>
                          </a:solidFill>
                          <a:latin typeface="Arial" panose="020B0604020202020204" pitchFamily="34" charset="0"/>
                          <a:cs typeface="Arial" panose="020B0604020202020204" pitchFamily="34" charset="0"/>
                        </a:rPr>
                        <a:t>Fish 1</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r>
                        <a:rPr lang="en-IE" dirty="0" smtClean="0">
                          <a:solidFill>
                            <a:schemeClr val="tx1"/>
                          </a:solidFill>
                          <a:latin typeface="Arial" panose="020B0604020202020204" pitchFamily="34" charset="0"/>
                          <a:cs typeface="Arial" panose="020B0604020202020204" pitchFamily="34" charset="0"/>
                        </a:rPr>
                        <a:t>Fish 2</a:t>
                      </a:r>
                      <a:endParaRPr lang="en-GB" dirty="0">
                        <a:solidFill>
                          <a:schemeClr val="tx1"/>
                        </a:solidFill>
                        <a:latin typeface="Arial" panose="020B0604020202020204" pitchFamily="34" charset="0"/>
                        <a:cs typeface="Arial" panose="020B0604020202020204" pitchFamily="34" charset="0"/>
                      </a:endParaRPr>
                    </a:p>
                  </a:txBody>
                  <a:tcPr/>
                </a:tc>
              </a:tr>
              <a:tr h="370840">
                <a:tc>
                  <a:txBody>
                    <a:bodyPr/>
                    <a:lstStyle/>
                    <a:p>
                      <a:endParaRPr lang="en-IE" dirty="0" smtClean="0">
                        <a:solidFill>
                          <a:schemeClr val="tx1"/>
                        </a:solidFill>
                        <a:latin typeface="Arial" panose="020B0604020202020204" pitchFamily="34" charset="0"/>
                        <a:cs typeface="Arial" panose="020B0604020202020204" pitchFamily="34" charset="0"/>
                      </a:endParaRPr>
                    </a:p>
                    <a:p>
                      <a:endParaRPr lang="en-IE" dirty="0" smtClean="0">
                        <a:solidFill>
                          <a:schemeClr val="tx1"/>
                        </a:solidFill>
                        <a:latin typeface="Arial" panose="020B0604020202020204" pitchFamily="34" charset="0"/>
                        <a:cs typeface="Arial" panose="020B0604020202020204" pitchFamily="34" charset="0"/>
                      </a:endParaRPr>
                    </a:p>
                  </a:txBody>
                  <a:tcPr/>
                </a:tc>
                <a:tc>
                  <a:txBody>
                    <a:bodyPr/>
                    <a:lstStyle/>
                    <a:p>
                      <a:endParaRPr lang="en-GB">
                        <a:solidFill>
                          <a:schemeClr val="tx1"/>
                        </a:solidFill>
                        <a:latin typeface="Arial" panose="020B0604020202020204" pitchFamily="34" charset="0"/>
                        <a:cs typeface="Arial" panose="020B0604020202020204" pitchFamily="34" charset="0"/>
                      </a:endParaRPr>
                    </a:p>
                  </a:txBody>
                  <a:tcPr/>
                </a:tc>
                <a:tc>
                  <a:txBody>
                    <a:bodyPr/>
                    <a:lstStyle/>
                    <a:p>
                      <a:endParaRPr lang="en-GB">
                        <a:solidFill>
                          <a:schemeClr val="tx1"/>
                        </a:solidFill>
                        <a:latin typeface="Arial" panose="020B0604020202020204" pitchFamily="34" charset="0"/>
                        <a:cs typeface="Arial" panose="020B0604020202020204" pitchFamily="34" charset="0"/>
                      </a:endParaRPr>
                    </a:p>
                  </a:txBody>
                  <a:tcPr/>
                </a:tc>
              </a:tr>
              <a:tr h="370840">
                <a:tc>
                  <a:txBody>
                    <a:bodyPr/>
                    <a:lstStyle/>
                    <a:p>
                      <a:endParaRPr lang="en-IE" dirty="0" smtClean="0">
                        <a:solidFill>
                          <a:schemeClr val="tx1"/>
                        </a:solidFill>
                        <a:latin typeface="Arial" panose="020B0604020202020204" pitchFamily="34" charset="0"/>
                        <a:cs typeface="Arial" panose="020B0604020202020204" pitchFamily="34" charset="0"/>
                      </a:endParaRPr>
                    </a:p>
                    <a:p>
                      <a:endParaRPr lang="en-IE" dirty="0" smtClean="0">
                        <a:solidFill>
                          <a:schemeClr val="tx1"/>
                        </a:solidFill>
                        <a:latin typeface="Arial" panose="020B0604020202020204" pitchFamily="34" charset="0"/>
                        <a:cs typeface="Arial" panose="020B0604020202020204" pitchFamily="34" charset="0"/>
                      </a:endParaRPr>
                    </a:p>
                  </a:txBody>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tc>
              </a:tr>
              <a:tr h="370840">
                <a:tc>
                  <a:txBody>
                    <a:bodyPr/>
                    <a:lstStyle/>
                    <a:p>
                      <a:endParaRPr lang="en-IE" dirty="0" smtClean="0">
                        <a:solidFill>
                          <a:schemeClr val="tx1"/>
                        </a:solidFill>
                        <a:latin typeface="Arial" panose="020B0604020202020204" pitchFamily="34" charset="0"/>
                        <a:cs typeface="Arial" panose="020B0604020202020204" pitchFamily="34" charset="0"/>
                      </a:endParaRPr>
                    </a:p>
                    <a:p>
                      <a:endParaRPr lang="en-IE" dirty="0" smtClean="0">
                        <a:solidFill>
                          <a:schemeClr val="tx1"/>
                        </a:solidFill>
                        <a:latin typeface="Arial" panose="020B0604020202020204" pitchFamily="34" charset="0"/>
                        <a:cs typeface="Arial" panose="020B0604020202020204" pitchFamily="34" charset="0"/>
                      </a:endParaRPr>
                    </a:p>
                  </a:txBody>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tc>
              </a:tr>
            </a:tbl>
          </a:graphicData>
        </a:graphic>
      </p:graphicFrame>
      <p:sp>
        <p:nvSpPr>
          <p:cNvPr id="8" name="TextBox 7">
            <a:hlinkClick r:id="rId3" action="ppaction://hlinkfile"/>
          </p:cNvPr>
          <p:cNvSpPr txBox="1"/>
          <p:nvPr/>
        </p:nvSpPr>
        <p:spPr>
          <a:xfrm>
            <a:off x="8187922" y="1196752"/>
            <a:ext cx="607859" cy="923330"/>
          </a:xfrm>
          <a:prstGeom prst="rect">
            <a:avLst/>
          </a:prstGeom>
          <a:noFill/>
        </p:spPr>
        <p:txBody>
          <a:bodyPr wrap="none" rtlCol="0">
            <a:spAutoFit/>
          </a:bodyPr>
          <a:lstStyle/>
          <a:p>
            <a:r>
              <a:rPr lang="en-IE"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3564632224"/>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1.2 – Workbook Questions – Using Keys</a:t>
            </a:r>
            <a:endParaRPr lang="en-GB" sz="3600" b="1" dirty="0" smtClean="0"/>
          </a:p>
        </p:txBody>
      </p:sp>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Clr>
                <a:srgbClr val="C00000"/>
              </a:buClr>
              <a:buFont typeface="+mj-lt"/>
              <a:buAutoNum type="arabicPeriod"/>
              <a:tabLst>
                <a:tab pos="809625" algn="l"/>
                <a:tab pos="1073150" algn="l"/>
                <a:tab pos="8435975" algn="r"/>
              </a:tabLst>
            </a:pPr>
            <a:endParaRPr lang="en-US" dirty="0" smtClean="0"/>
          </a:p>
          <a:p>
            <a:pPr marL="361950" indent="-361950">
              <a:buClr>
                <a:srgbClr val="C00000"/>
              </a:buClr>
              <a:buFont typeface="+mj-lt"/>
              <a:buAutoNum type="arabicPeriod"/>
              <a:tabLst>
                <a:tab pos="809625" algn="l"/>
                <a:tab pos="1073150" algn="l"/>
                <a:tab pos="8435975" algn="r"/>
              </a:tabLst>
            </a:pPr>
            <a:endParaRPr lang="en-US" dirty="0"/>
          </a:p>
          <a:p>
            <a:pPr marL="361950" indent="-361950">
              <a:buClr>
                <a:srgbClr val="C00000"/>
              </a:buClr>
              <a:buFont typeface="+mj-lt"/>
              <a:buAutoNum type="arabicPeriod"/>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marL="361950" indent="-361950">
              <a:buClr>
                <a:srgbClr val="C00000"/>
              </a:buClr>
              <a:buFont typeface="+mj-lt"/>
              <a:buAutoNum type="arabicPeriod"/>
              <a:tabLst>
                <a:tab pos="809625" algn="l"/>
                <a:tab pos="1073150" algn="l"/>
                <a:tab pos="8435975" algn="r"/>
              </a:tabLst>
            </a:pPr>
            <a:r>
              <a:rPr lang="en-US" sz="2400" dirty="0"/>
              <a:t>The drawings show four vertebrates</a:t>
            </a:r>
            <a:r>
              <a:rPr lang="en-US" sz="2400" dirty="0" smtClean="0"/>
              <a:t>.</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endParaRPr lang="en-US" sz="2400" dirty="0" smtClean="0"/>
          </a:p>
          <a:p>
            <a:pPr>
              <a:buClr>
                <a:srgbClr val="C00000"/>
              </a:buClr>
              <a:tabLst>
                <a:tab pos="809625" algn="l"/>
                <a:tab pos="1073150" algn="l"/>
                <a:tab pos="8435975" algn="r"/>
              </a:tabLst>
            </a:pPr>
            <a:r>
              <a:rPr lang="en-US" sz="2400" dirty="0" smtClean="0"/>
              <a:t/>
            </a:r>
            <a:br>
              <a:rPr lang="en-US" sz="2400" dirty="0" smtClean="0"/>
            </a:br>
            <a:r>
              <a:rPr lang="en-US" sz="2400" dirty="0" smtClean="0"/>
              <a:t/>
            </a:r>
            <a:br>
              <a:rPr lang="en-US" sz="2400" dirty="0" smtClean="0"/>
            </a:br>
            <a:endParaRPr lang="en-US" sz="24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7230"/>
            <a:ext cx="8496944" cy="1015663"/>
          </a:xfrm>
          <a:prstGeom prst="rect">
            <a:avLst/>
          </a:prstGeom>
          <a:solidFill>
            <a:srgbClr val="C1D6FF"/>
          </a:solidFill>
          <a:ln w="28575">
            <a:solidFill>
              <a:srgbClr val="002060"/>
            </a:solidFill>
          </a:ln>
        </p:spPr>
        <p:txBody>
          <a:bodyPr wrap="square">
            <a:spAutoFit/>
          </a:bodyPr>
          <a:lstStyle/>
          <a:p>
            <a:r>
              <a:rPr lang="en-US" sz="2000" dirty="0"/>
              <a:t>This exercise will help you to improve your observation and drawing skills (A03.3), and also your knowledge of the classification of organisms. You will also </a:t>
            </a:r>
            <a:r>
              <a:rPr lang="en-US" sz="2000" dirty="0" err="1"/>
              <a:t>practise</a:t>
            </a:r>
            <a:r>
              <a:rPr lang="en-US" sz="2000" dirty="0"/>
              <a:t> calculating magnification.</a:t>
            </a:r>
            <a:endParaRPr lang="en-GB" sz="2000" dirty="0"/>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lum bright="-47000" contrast="75000"/>
            <a:extLst>
              <a:ext uri="{28A0092B-C50C-407E-A947-70E740481C1C}">
                <a14:useLocalDpi xmlns:a14="http://schemas.microsoft.com/office/drawing/2010/main" val="0"/>
              </a:ext>
            </a:extLst>
          </a:blip>
          <a:stretch>
            <a:fillRect/>
          </a:stretch>
        </p:blipFill>
        <p:spPr>
          <a:xfrm>
            <a:off x="2051720" y="2708920"/>
            <a:ext cx="5554284" cy="3911088"/>
          </a:xfrm>
          <a:prstGeom prst="rect">
            <a:avLst/>
          </a:prstGeom>
        </p:spPr>
      </p:pic>
      <p:sp>
        <p:nvSpPr>
          <p:cNvPr id="8" name="TextBox 7">
            <a:hlinkClick r:id="rId4" action="ppaction://hlinkfile"/>
          </p:cNvPr>
          <p:cNvSpPr txBox="1"/>
          <p:nvPr/>
        </p:nvSpPr>
        <p:spPr>
          <a:xfrm>
            <a:off x="8187922" y="2433662"/>
            <a:ext cx="607859" cy="923330"/>
          </a:xfrm>
          <a:prstGeom prst="rect">
            <a:avLst/>
          </a:prstGeom>
          <a:noFill/>
        </p:spPr>
        <p:txBody>
          <a:bodyPr wrap="none" rtlCol="0">
            <a:spAutoFit/>
          </a:bodyPr>
          <a:lstStyle/>
          <a:p>
            <a:r>
              <a:rPr lang="en-IE"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73282986"/>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2862322"/>
          </a:xfrm>
          <a:prstGeom prst="rect">
            <a:avLst/>
          </a:prstGeom>
        </p:spPr>
        <p:txBody>
          <a:bodyPr wrap="square">
            <a:spAutoFit/>
          </a:bodyPr>
          <a:lstStyle/>
          <a:p>
            <a:pPr>
              <a:buClr>
                <a:srgbClr val="0070C0"/>
              </a:buClr>
            </a:pPr>
            <a:r>
              <a:rPr lang="en-US" sz="2000" b="1" dirty="0" smtClean="0"/>
              <a:t>AO3 </a:t>
            </a:r>
            <a:r>
              <a:rPr lang="en-US" sz="2000" b="1" dirty="0"/>
              <a:t>Experimental skills and investigations</a:t>
            </a:r>
          </a:p>
          <a:p>
            <a:pPr>
              <a:buClr>
                <a:srgbClr val="0070C0"/>
              </a:buClr>
            </a:pPr>
            <a:r>
              <a:rPr lang="en-US" sz="2000" dirty="0"/>
              <a:t>Candidates should be able to:</a:t>
            </a:r>
          </a:p>
          <a:p>
            <a:pPr marL="342900" indent="-342900">
              <a:buClr>
                <a:srgbClr val="0070C0"/>
              </a:buClr>
              <a:buFont typeface="Arial" panose="020B0604020202020204" pitchFamily="34" charset="0"/>
              <a:buChar char="•"/>
            </a:pPr>
            <a:r>
              <a:rPr lang="en-US" sz="2000" dirty="0" smtClean="0"/>
              <a:t>demonstrate </a:t>
            </a:r>
            <a:r>
              <a:rPr lang="en-US" sz="2000" dirty="0"/>
              <a:t>knowledge of how to safely use techniques, apparatus and materials (including following </a:t>
            </a:r>
            <a:r>
              <a:rPr lang="en-US" sz="2000" dirty="0" smtClean="0"/>
              <a:t>a sequence </a:t>
            </a:r>
            <a:r>
              <a:rPr lang="en-US" sz="2000" dirty="0"/>
              <a:t>of instructions where appropriate)</a:t>
            </a:r>
          </a:p>
          <a:p>
            <a:pPr marL="342900" indent="-342900">
              <a:buClr>
                <a:srgbClr val="0070C0"/>
              </a:buClr>
              <a:buFont typeface="Arial" panose="020B0604020202020204" pitchFamily="34" charset="0"/>
              <a:buChar char="•"/>
            </a:pPr>
            <a:r>
              <a:rPr lang="en-US" sz="2000" dirty="0" smtClean="0"/>
              <a:t>plan </a:t>
            </a:r>
            <a:r>
              <a:rPr lang="en-US" sz="2000" dirty="0"/>
              <a:t>experiments and investigations</a:t>
            </a:r>
          </a:p>
          <a:p>
            <a:pPr marL="342900" indent="-342900">
              <a:buClr>
                <a:srgbClr val="0070C0"/>
              </a:buClr>
              <a:buFont typeface="Arial" panose="020B0604020202020204" pitchFamily="34" charset="0"/>
              <a:buChar char="•"/>
            </a:pPr>
            <a:r>
              <a:rPr lang="en-US" sz="2000" dirty="0" smtClean="0"/>
              <a:t>make </a:t>
            </a:r>
            <a:r>
              <a:rPr lang="en-US" sz="2000" dirty="0"/>
              <a:t>and record observations, measurements and estimates</a:t>
            </a:r>
          </a:p>
          <a:p>
            <a:pPr marL="342900" indent="-342900">
              <a:buClr>
                <a:srgbClr val="0070C0"/>
              </a:buClr>
              <a:buFont typeface="Arial" panose="020B0604020202020204" pitchFamily="34" charset="0"/>
              <a:buChar char="•"/>
            </a:pPr>
            <a:r>
              <a:rPr lang="en-US" sz="2000" dirty="0" smtClean="0"/>
              <a:t>interpret </a:t>
            </a:r>
            <a:r>
              <a:rPr lang="en-US" sz="2000" dirty="0"/>
              <a:t>and evaluate experimental observations and data</a:t>
            </a:r>
          </a:p>
          <a:p>
            <a:pPr marL="342900" indent="-342900">
              <a:buClr>
                <a:srgbClr val="0070C0"/>
              </a:buClr>
              <a:buFont typeface="Arial" panose="020B0604020202020204" pitchFamily="34" charset="0"/>
              <a:buChar char="•"/>
            </a:pPr>
            <a:r>
              <a:rPr lang="en-US" sz="2000" dirty="0" smtClean="0"/>
              <a:t>evaluate </a:t>
            </a:r>
            <a:r>
              <a:rPr lang="en-US" sz="20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1.2 – Workbook Questions – Using Keys</a:t>
            </a:r>
            <a:endParaRPr lang="en-GB" sz="3600" b="1" dirty="0" smtClean="0"/>
          </a:p>
        </p:txBody>
      </p:sp>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lphaLcPeriod"/>
              <a:tabLst>
                <a:tab pos="809625" algn="l"/>
                <a:tab pos="1073150" algn="l"/>
                <a:tab pos="8435975" algn="r"/>
              </a:tabLst>
            </a:pPr>
            <a:r>
              <a:rPr lang="en-US" sz="2000" dirty="0" smtClean="0"/>
              <a:t>Use </a:t>
            </a:r>
            <a:r>
              <a:rPr lang="en-US" sz="2000" dirty="0"/>
              <a:t>the dichotomous key below to identify each of these four </a:t>
            </a:r>
            <a:r>
              <a:rPr lang="en-US" sz="2000" dirty="0" smtClean="0"/>
              <a:t>animals.</a:t>
            </a:r>
            <a:br>
              <a:rPr lang="en-US" sz="2000" dirty="0" smtClean="0"/>
            </a:br>
            <a:r>
              <a:rPr lang="en-US" sz="2000" dirty="0" smtClean="0"/>
              <a:t>List </a:t>
            </a:r>
            <a:r>
              <a:rPr lang="en-US" sz="2000" dirty="0"/>
              <a:t>the sequence of statements that you worked through to find the name. Animal A has been done for you.</a:t>
            </a:r>
          </a:p>
          <a:p>
            <a:pPr marL="457200" indent="-7938">
              <a:buClr>
                <a:srgbClr val="C00000"/>
              </a:buClr>
              <a:buFont typeface="+mj-lt"/>
              <a:buAutoNum type="arabicPeriod"/>
              <a:tabLst>
                <a:tab pos="896938" algn="l"/>
                <a:tab pos="1346200" algn="l"/>
                <a:tab pos="5295900" algn="l"/>
                <a:tab pos="8435975" algn="r"/>
              </a:tabLst>
            </a:pPr>
            <a:r>
              <a:rPr lang="en-US" sz="2000" dirty="0" smtClean="0"/>
              <a:t>	a	Shell present	</a:t>
            </a:r>
            <a:r>
              <a:rPr lang="en-US" sz="2000" dirty="0" err="1" smtClean="0"/>
              <a:t>Geochelone</a:t>
            </a:r>
            <a:r>
              <a:rPr lang="en-US" sz="2000" dirty="0" smtClean="0"/>
              <a:t> </a:t>
            </a:r>
            <a:r>
              <a:rPr lang="en-US" sz="2000" dirty="0" err="1" smtClean="0"/>
              <a:t>elephantopus</a:t>
            </a:r>
            <a:r>
              <a:rPr lang="en-US" sz="2000" dirty="0" smtClean="0"/>
              <a:t/>
            </a:r>
            <a:br>
              <a:rPr lang="en-US" sz="2000" dirty="0" smtClean="0"/>
            </a:br>
            <a:r>
              <a:rPr lang="en-US" sz="2000" dirty="0" smtClean="0"/>
              <a:t>	b	Shell absent	go </a:t>
            </a:r>
            <a:r>
              <a:rPr lang="en-US" sz="2000" dirty="0"/>
              <a:t>to </a:t>
            </a:r>
            <a:r>
              <a:rPr lang="en-US" sz="2000" b="1" dirty="0"/>
              <a:t>2</a:t>
            </a:r>
          </a:p>
          <a:p>
            <a:pPr marL="457200" indent="-7938">
              <a:buClr>
                <a:srgbClr val="C00000"/>
              </a:buClr>
              <a:buFont typeface="+mj-lt"/>
              <a:buAutoNum type="arabicPeriod"/>
              <a:tabLst>
                <a:tab pos="896938" algn="l"/>
                <a:tab pos="1346200" algn="l"/>
                <a:tab pos="5295900" algn="l"/>
                <a:tab pos="8435975" algn="r"/>
              </a:tabLst>
            </a:pPr>
            <a:r>
              <a:rPr lang="en-US" sz="2000" dirty="0" smtClean="0"/>
              <a:t> 	a	Four legs	go </a:t>
            </a:r>
            <a:r>
              <a:rPr lang="en-US" sz="2000" dirty="0"/>
              <a:t>to </a:t>
            </a:r>
            <a:r>
              <a:rPr lang="en-US" sz="2000" b="1" dirty="0" smtClean="0"/>
              <a:t>3</a:t>
            </a:r>
            <a:br>
              <a:rPr lang="en-US" sz="2000" b="1" dirty="0" smtClean="0"/>
            </a:br>
            <a:r>
              <a:rPr lang="en-US" sz="2000" b="1" dirty="0" smtClean="0"/>
              <a:t>	</a:t>
            </a:r>
            <a:r>
              <a:rPr lang="en-US" sz="2000" dirty="0" smtClean="0"/>
              <a:t>b	No legs	</a:t>
            </a:r>
            <a:r>
              <a:rPr lang="en-US" sz="2000" i="1" dirty="0" err="1" smtClean="0"/>
              <a:t>Ophiophagus</a:t>
            </a:r>
            <a:r>
              <a:rPr lang="en-US" sz="2000" i="1" dirty="0" smtClean="0"/>
              <a:t> </a:t>
            </a:r>
            <a:r>
              <a:rPr lang="en-US" sz="2000" i="1" dirty="0" err="1"/>
              <a:t>hannah</a:t>
            </a:r>
            <a:endParaRPr lang="en-US" sz="2000" i="1" dirty="0"/>
          </a:p>
          <a:p>
            <a:pPr marL="457200" indent="-7938">
              <a:buClr>
                <a:srgbClr val="C00000"/>
              </a:buClr>
              <a:buFont typeface="+mj-lt"/>
              <a:buAutoNum type="arabicPeriod"/>
              <a:tabLst>
                <a:tab pos="896938" algn="l"/>
                <a:tab pos="1346200" algn="l"/>
                <a:tab pos="5295900" algn="l"/>
                <a:tab pos="8435975" algn="r"/>
              </a:tabLst>
            </a:pPr>
            <a:r>
              <a:rPr lang="en-US" sz="2000" dirty="0" smtClean="0"/>
              <a:t>	a	Scales </a:t>
            </a:r>
            <a:r>
              <a:rPr lang="en-US" sz="2000" dirty="0"/>
              <a:t>on back form large </a:t>
            </a:r>
            <a:r>
              <a:rPr lang="en-US" sz="2000" dirty="0" smtClean="0"/>
              <a:t>plates	</a:t>
            </a:r>
            <a:r>
              <a:rPr lang="en-US" sz="2000" i="1" dirty="0" err="1" smtClean="0"/>
              <a:t>Crocodylus</a:t>
            </a:r>
            <a:r>
              <a:rPr lang="en-US" sz="2000" i="1" dirty="0" smtClean="0"/>
              <a:t> </a:t>
            </a:r>
            <a:r>
              <a:rPr lang="en-US" sz="2000" i="1" dirty="0" err="1" smtClean="0"/>
              <a:t>niloticus</a:t>
            </a:r>
            <a:r>
              <a:rPr lang="en-US" sz="2000" i="1" dirty="0" smtClean="0"/>
              <a:t/>
            </a:r>
            <a:br>
              <a:rPr lang="en-US" sz="2000" i="1" dirty="0" smtClean="0"/>
            </a:br>
            <a:r>
              <a:rPr lang="en-US" sz="2000" i="1" dirty="0" smtClean="0"/>
              <a:t>	</a:t>
            </a:r>
            <a:r>
              <a:rPr lang="en-US" sz="2000" dirty="0" smtClean="0"/>
              <a:t>b	Scales </a:t>
            </a:r>
            <a:r>
              <a:rPr lang="en-US" sz="2000" dirty="0"/>
              <a:t>on back do not form </a:t>
            </a:r>
            <a:r>
              <a:rPr lang="en-US" sz="2000" dirty="0" smtClean="0"/>
              <a:t>	</a:t>
            </a:r>
            <a:r>
              <a:rPr lang="en-US" sz="2000" i="1" dirty="0" err="1" smtClean="0"/>
              <a:t>Chamaeleo</a:t>
            </a:r>
            <a:r>
              <a:rPr lang="en-US" sz="2000" i="1" dirty="0" smtClean="0"/>
              <a:t> </a:t>
            </a:r>
            <a:r>
              <a:rPr lang="en-US" sz="2000" i="1" dirty="0" err="1" smtClean="0"/>
              <a:t>gracilis</a:t>
            </a:r>
            <a:endParaRPr lang="en-US" sz="2000" i="1" dirty="0"/>
          </a:p>
          <a:p>
            <a:pPr marL="449262">
              <a:buClr>
                <a:srgbClr val="C00000"/>
              </a:buClr>
              <a:tabLst>
                <a:tab pos="896938" algn="l"/>
                <a:tab pos="1346200" algn="l"/>
                <a:tab pos="5295900" algn="l"/>
                <a:tab pos="8435975" algn="r"/>
              </a:tabLst>
            </a:pPr>
            <a:r>
              <a:rPr lang="en-US" sz="2000" b="1" dirty="0" smtClean="0"/>
              <a:t>		</a:t>
            </a:r>
            <a:r>
              <a:rPr lang="en-US" sz="2000" dirty="0" smtClean="0"/>
              <a:t>large </a:t>
            </a:r>
            <a:r>
              <a:rPr lang="en-US" sz="2000" dirty="0"/>
              <a:t>plates </a:t>
            </a:r>
            <a:r>
              <a:rPr lang="en-US" sz="2000" b="1" dirty="0" smtClean="0"/>
              <a:t/>
            </a:r>
            <a:br>
              <a:rPr lang="en-US" sz="2000" b="1" dirty="0" smtClean="0"/>
            </a:br>
            <a:r>
              <a:rPr lang="en-US" sz="2000" b="1" dirty="0" smtClean="0"/>
              <a:t>A</a:t>
            </a:r>
            <a:r>
              <a:rPr lang="en-US" sz="2000" dirty="0" smtClean="0"/>
              <a:t> 	1b</a:t>
            </a:r>
            <a:r>
              <a:rPr lang="en-US" sz="2000" dirty="0"/>
              <a:t>, 2a, 3a </a:t>
            </a:r>
            <a:r>
              <a:rPr lang="en-US" sz="2000" dirty="0" smtClean="0"/>
              <a:t>       </a:t>
            </a:r>
            <a:r>
              <a:rPr lang="en-US" sz="2000" i="1" dirty="0" err="1" smtClean="0"/>
              <a:t>Crocodylus</a:t>
            </a:r>
            <a:r>
              <a:rPr lang="en-US" sz="2000" i="1" dirty="0" smtClean="0"/>
              <a:t> </a:t>
            </a:r>
            <a:r>
              <a:rPr lang="en-US" sz="2000" i="1" dirty="0" err="1"/>
              <a:t>niloticus</a:t>
            </a:r>
            <a:r>
              <a:rPr lang="en-US" sz="2000" i="1" dirty="0"/>
              <a:t> </a:t>
            </a:r>
            <a:endParaRPr lang="en-US" sz="2000" i="1" dirty="0" smtClean="0"/>
          </a:p>
          <a:p>
            <a:pPr marL="449262">
              <a:buClr>
                <a:srgbClr val="C00000"/>
              </a:buClr>
              <a:tabLst>
                <a:tab pos="896938" algn="l"/>
                <a:tab pos="1346200" algn="l"/>
                <a:tab pos="5295900" algn="l"/>
                <a:tab pos="8435975" algn="r"/>
              </a:tabLst>
            </a:pPr>
            <a:r>
              <a:rPr lang="en-US" sz="2000" b="1" dirty="0" smtClean="0"/>
              <a:t>B</a:t>
            </a:r>
          </a:p>
          <a:p>
            <a:pPr marL="449262">
              <a:buClr>
                <a:srgbClr val="C00000"/>
              </a:buClr>
              <a:tabLst>
                <a:tab pos="896938" algn="l"/>
                <a:tab pos="1346200" algn="l"/>
                <a:tab pos="5295900" algn="l"/>
                <a:tab pos="8435975" algn="r"/>
              </a:tabLst>
            </a:pPr>
            <a:r>
              <a:rPr lang="en-US" sz="2000" b="1" dirty="0" smtClean="0"/>
              <a:t>C</a:t>
            </a:r>
          </a:p>
          <a:p>
            <a:pPr marL="449262">
              <a:buClr>
                <a:srgbClr val="C00000"/>
              </a:buClr>
              <a:tabLst>
                <a:tab pos="896938" algn="l"/>
                <a:tab pos="1346200" algn="l"/>
                <a:tab pos="5295900" algn="l"/>
                <a:tab pos="8435975" algn="r"/>
              </a:tabLst>
            </a:pPr>
            <a:r>
              <a:rPr lang="en-US" sz="2000" b="1" dirty="0"/>
              <a:t>D</a:t>
            </a:r>
          </a:p>
          <a:p>
            <a:pPr marL="457200" indent="-457200">
              <a:buClr>
                <a:srgbClr val="C00000"/>
              </a:buClr>
              <a:buFont typeface="+mj-lt"/>
              <a:buAutoNum type="alphaLcPeriod" startAt="2"/>
              <a:tabLst>
                <a:tab pos="809625" algn="l"/>
                <a:tab pos="1073150" algn="l"/>
                <a:tab pos="8435975" algn="r"/>
              </a:tabLst>
            </a:pPr>
            <a:r>
              <a:rPr lang="en-US" sz="2000" dirty="0" err="1" smtClean="0"/>
              <a:t>i</a:t>
            </a:r>
            <a:r>
              <a:rPr lang="en-US" sz="2000" dirty="0" smtClean="0"/>
              <a:t> </a:t>
            </a:r>
            <a:r>
              <a:rPr lang="en-US" sz="2000" dirty="0"/>
              <a:t>What is the correct term for the two-word Latin name of an </a:t>
            </a:r>
            <a:r>
              <a:rPr lang="en-US" sz="2000" dirty="0" smtClean="0"/>
              <a:t>organism?</a:t>
            </a:r>
            <a:br>
              <a:rPr lang="en-US" sz="2000" dirty="0" smtClean="0"/>
            </a:br>
            <a:r>
              <a:rPr lang="en-US" sz="2000" dirty="0" smtClean="0"/>
              <a:t>ii </a:t>
            </a:r>
            <a:r>
              <a:rPr lang="en-US" sz="2000" dirty="0"/>
              <a:t>Explain what the two parts of the name tell you.</a:t>
            </a:r>
          </a:p>
          <a:p>
            <a:pPr marL="361950" indent="-361950">
              <a:buClr>
                <a:srgbClr val="C00000"/>
              </a:buClr>
              <a:buFont typeface="+mj-lt"/>
              <a:buAutoNum type="alphaLcPeriod" startAt="2"/>
              <a:tabLst>
                <a:tab pos="809625" algn="l"/>
                <a:tab pos="1073150" algn="l"/>
                <a:tab pos="8435975" algn="r"/>
              </a:tabLst>
            </a:pPr>
            <a:r>
              <a:rPr lang="en-US" sz="2000" dirty="0" smtClean="0"/>
              <a:t>State </a:t>
            </a:r>
            <a:r>
              <a:rPr lang="en-US" sz="2000" dirty="0"/>
              <a:t>one feature, visible on all of the animals in the drawings, which indicates that they are all reptiles</a:t>
            </a:r>
            <a:r>
              <a:rPr lang="en-US" sz="2000" dirty="0" smtClean="0"/>
              <a:t>.</a:t>
            </a:r>
            <a:endParaRPr lang="en-US" sz="20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8" name="TextBox 7">
            <a:hlinkClick r:id="rId3" action="ppaction://hlinkfile"/>
          </p:cNvPr>
          <p:cNvSpPr txBox="1"/>
          <p:nvPr/>
        </p:nvSpPr>
        <p:spPr>
          <a:xfrm>
            <a:off x="8187922" y="4305870"/>
            <a:ext cx="607859" cy="923330"/>
          </a:xfrm>
          <a:prstGeom prst="rect">
            <a:avLst/>
          </a:prstGeom>
          <a:noFill/>
        </p:spPr>
        <p:txBody>
          <a:bodyPr wrap="none" rtlCol="0">
            <a:spAutoFit/>
          </a:bodyPr>
          <a:lstStyle/>
          <a:p>
            <a:r>
              <a:rPr lang="en-IE"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283677606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593839"/>
          </a:xfrm>
          <a:prstGeom prst="rect">
            <a:avLst/>
          </a:prstGeom>
        </p:spPr>
        <p:txBody>
          <a:bodyPr wrap="square">
            <a:spAutoFit/>
          </a:bodyPr>
          <a:lstStyle/>
          <a:p>
            <a:pPr>
              <a:buClr>
                <a:srgbClr val="0070C0"/>
              </a:buClr>
              <a:buSzPct val="80000"/>
            </a:pPr>
            <a:r>
              <a:rPr lang="en-US" sz="1430" b="1" dirty="0" smtClean="0"/>
              <a:t>1.1 - Characteristics of living organisms</a:t>
            </a:r>
          </a:p>
          <a:p>
            <a:pPr>
              <a:buClr>
                <a:srgbClr val="0070C0"/>
              </a:buClr>
              <a:buSzPct val="80000"/>
            </a:pPr>
            <a:r>
              <a:rPr lang="en-US" sz="1430" b="1" dirty="0" smtClean="0"/>
              <a:t>Core</a:t>
            </a:r>
          </a:p>
          <a:p>
            <a:pPr marL="355600" indent="-355600">
              <a:buClr>
                <a:srgbClr val="0070C0"/>
              </a:buClr>
              <a:buSzPct val="80000"/>
              <a:buFont typeface="Wingdings 3" panose="05040102010807070707" pitchFamily="18" charset="2"/>
              <a:buChar char=""/>
            </a:pPr>
            <a:r>
              <a:rPr lang="en-US" sz="1430" dirty="0" smtClean="0"/>
              <a:t>Describe </a:t>
            </a:r>
            <a:r>
              <a:rPr lang="en-US" sz="1430" dirty="0"/>
              <a:t>the characteristics of living </a:t>
            </a:r>
            <a:r>
              <a:rPr lang="en-US" sz="1430" dirty="0" smtClean="0"/>
              <a:t>organisms by </a:t>
            </a:r>
            <a:r>
              <a:rPr lang="en-US" sz="1430" dirty="0"/>
              <a:t>defining the terms:</a:t>
            </a:r>
          </a:p>
          <a:p>
            <a:pPr marL="541338" indent="-185738">
              <a:buClr>
                <a:srgbClr val="0070C0"/>
              </a:buClr>
              <a:buSzPct val="80000"/>
              <a:buFont typeface="Wingdings" panose="05000000000000000000" pitchFamily="2" charset="2"/>
              <a:buChar char="§"/>
            </a:pPr>
            <a:r>
              <a:rPr lang="en-US" sz="1430" dirty="0" smtClean="0"/>
              <a:t>movement </a:t>
            </a:r>
            <a:r>
              <a:rPr lang="en-US" sz="1430" dirty="0"/>
              <a:t>as an action by an </a:t>
            </a:r>
            <a:r>
              <a:rPr lang="en-US" sz="1430" dirty="0" smtClean="0"/>
              <a:t>organism causing </a:t>
            </a:r>
            <a:r>
              <a:rPr lang="en-US" sz="1430" dirty="0"/>
              <a:t>a change of position or place</a:t>
            </a:r>
          </a:p>
          <a:p>
            <a:pPr marL="541338" indent="-185738">
              <a:buClr>
                <a:srgbClr val="0070C0"/>
              </a:buClr>
              <a:buSzPct val="80000"/>
              <a:buFont typeface="Wingdings" panose="05000000000000000000" pitchFamily="2" charset="2"/>
              <a:buChar char="§"/>
            </a:pPr>
            <a:r>
              <a:rPr lang="en-US" sz="1430" dirty="0" smtClean="0"/>
              <a:t>respiration </a:t>
            </a:r>
            <a:r>
              <a:rPr lang="en-US" sz="1430" dirty="0"/>
              <a:t>as the chemical reactions in </a:t>
            </a:r>
            <a:r>
              <a:rPr lang="en-US" sz="1430" dirty="0" smtClean="0"/>
              <a:t>cells that </a:t>
            </a:r>
            <a:r>
              <a:rPr lang="en-US" sz="1430" dirty="0"/>
              <a:t>break down nutrient molecules </a:t>
            </a:r>
            <a:r>
              <a:rPr lang="en-US" sz="1430" dirty="0" smtClean="0"/>
              <a:t>and release </a:t>
            </a:r>
            <a:r>
              <a:rPr lang="en-US" sz="1430" dirty="0"/>
              <a:t>energy</a:t>
            </a:r>
          </a:p>
          <a:p>
            <a:pPr marL="541338" indent="-185738">
              <a:buClr>
                <a:srgbClr val="0070C0"/>
              </a:buClr>
              <a:buSzPct val="80000"/>
              <a:buFont typeface="Wingdings" panose="05000000000000000000" pitchFamily="2" charset="2"/>
              <a:buChar char="§"/>
            </a:pPr>
            <a:r>
              <a:rPr lang="en-US" sz="1430" dirty="0" smtClean="0"/>
              <a:t>sensitivity </a:t>
            </a:r>
            <a:r>
              <a:rPr lang="en-US" sz="1430" dirty="0"/>
              <a:t>as the ability to detect and </a:t>
            </a:r>
            <a:r>
              <a:rPr lang="en-US" sz="1430" dirty="0" smtClean="0"/>
              <a:t>respond to </a:t>
            </a:r>
            <a:r>
              <a:rPr lang="en-US" sz="1430" dirty="0"/>
              <a:t>changes in the environment</a:t>
            </a:r>
          </a:p>
          <a:p>
            <a:pPr marL="541338" indent="-185738">
              <a:buClr>
                <a:srgbClr val="0070C0"/>
              </a:buClr>
              <a:buSzPct val="80000"/>
              <a:buFont typeface="Wingdings" panose="05000000000000000000" pitchFamily="2" charset="2"/>
              <a:buChar char="§"/>
            </a:pPr>
            <a:r>
              <a:rPr lang="en-US" sz="1430" dirty="0" smtClean="0"/>
              <a:t>growth </a:t>
            </a:r>
            <a:r>
              <a:rPr lang="en-US" sz="1430" dirty="0"/>
              <a:t>as a permanent increase in size</a:t>
            </a:r>
          </a:p>
          <a:p>
            <a:pPr marL="541338" indent="-185738">
              <a:buClr>
                <a:srgbClr val="0070C0"/>
              </a:buClr>
              <a:buSzPct val="80000"/>
              <a:buFont typeface="Wingdings" panose="05000000000000000000" pitchFamily="2" charset="2"/>
              <a:buChar char="§"/>
            </a:pPr>
            <a:r>
              <a:rPr lang="en-US" sz="1430" dirty="0" smtClean="0"/>
              <a:t>reproduction </a:t>
            </a:r>
            <a:r>
              <a:rPr lang="en-US" sz="1430" dirty="0"/>
              <a:t>as the processes that </a:t>
            </a:r>
            <a:r>
              <a:rPr lang="en-US" sz="1430" dirty="0" smtClean="0"/>
              <a:t>make more </a:t>
            </a:r>
            <a:r>
              <a:rPr lang="en-US" sz="1430" dirty="0"/>
              <a:t>of the same kind of organism</a:t>
            </a:r>
          </a:p>
          <a:p>
            <a:pPr marL="541338" indent="-185738">
              <a:buClr>
                <a:srgbClr val="0070C0"/>
              </a:buClr>
              <a:buSzPct val="80000"/>
              <a:buFont typeface="Wingdings" panose="05000000000000000000" pitchFamily="2" charset="2"/>
              <a:buChar char="§"/>
            </a:pPr>
            <a:r>
              <a:rPr lang="en-US" sz="1430" dirty="0" smtClean="0"/>
              <a:t>excretion </a:t>
            </a:r>
            <a:r>
              <a:rPr lang="en-US" sz="1430" dirty="0"/>
              <a:t>as removal from organisms </a:t>
            </a:r>
            <a:r>
              <a:rPr lang="en-US" sz="1430" dirty="0" smtClean="0"/>
              <a:t>of toxic </a:t>
            </a:r>
            <a:r>
              <a:rPr lang="en-US" sz="1430" dirty="0"/>
              <a:t>materials and substances in excess </a:t>
            </a:r>
            <a:r>
              <a:rPr lang="en-US" sz="1430" dirty="0" smtClean="0"/>
              <a:t>of requirements</a:t>
            </a:r>
            <a:endParaRPr lang="en-US" sz="1430" dirty="0"/>
          </a:p>
          <a:p>
            <a:pPr marL="541338" indent="-185738">
              <a:buClr>
                <a:srgbClr val="0070C0"/>
              </a:buClr>
              <a:buSzPct val="80000"/>
              <a:buFont typeface="Wingdings" panose="05000000000000000000" pitchFamily="2" charset="2"/>
              <a:buChar char="§"/>
            </a:pPr>
            <a:r>
              <a:rPr lang="en-US" sz="1430" dirty="0" smtClean="0"/>
              <a:t>nutrition </a:t>
            </a:r>
            <a:r>
              <a:rPr lang="en-US" sz="1430" dirty="0"/>
              <a:t>as taking in of materials for </a:t>
            </a:r>
            <a:r>
              <a:rPr lang="en-US" sz="1430" dirty="0" smtClean="0"/>
              <a:t>energy, growth </a:t>
            </a:r>
            <a:r>
              <a:rPr lang="en-US" sz="1430" dirty="0"/>
              <a:t>and development</a:t>
            </a:r>
          </a:p>
          <a:p>
            <a:pPr>
              <a:buClr>
                <a:srgbClr val="0070C0"/>
              </a:buClr>
              <a:buSzPct val="80000"/>
            </a:pPr>
            <a:r>
              <a:rPr lang="en-US" sz="1430" b="1" dirty="0" smtClean="0"/>
              <a:t>Supplement</a:t>
            </a:r>
          </a:p>
          <a:p>
            <a:pPr marL="355600" indent="-355600">
              <a:buClr>
                <a:srgbClr val="0070C0"/>
              </a:buClr>
              <a:buSzPct val="80000"/>
              <a:buFont typeface="Wingdings 3" panose="05040102010807070707" pitchFamily="18" charset="2"/>
              <a:buChar char=""/>
            </a:pPr>
            <a:r>
              <a:rPr lang="en-US" sz="1430" dirty="0" smtClean="0"/>
              <a:t>Define </a:t>
            </a:r>
            <a:r>
              <a:rPr lang="en-US" sz="1430" dirty="0"/>
              <a:t>the terms:</a:t>
            </a:r>
          </a:p>
          <a:p>
            <a:pPr marL="541338" indent="-185738">
              <a:buClr>
                <a:srgbClr val="0070C0"/>
              </a:buClr>
              <a:buSzPct val="80000"/>
              <a:buFont typeface="Wingdings" panose="05000000000000000000" pitchFamily="2" charset="2"/>
              <a:buChar char="§"/>
            </a:pPr>
            <a:r>
              <a:rPr lang="en-US" sz="1430" dirty="0" smtClean="0"/>
              <a:t>movement </a:t>
            </a:r>
            <a:r>
              <a:rPr lang="en-US" sz="1430" dirty="0"/>
              <a:t>as an action by an organism </a:t>
            </a:r>
            <a:r>
              <a:rPr lang="en-US" sz="1430" dirty="0" smtClean="0"/>
              <a:t>or part </a:t>
            </a:r>
            <a:r>
              <a:rPr lang="en-US" sz="1430" dirty="0"/>
              <a:t>of an organism causing a change </a:t>
            </a:r>
            <a:r>
              <a:rPr lang="en-US" sz="1430" dirty="0" smtClean="0"/>
              <a:t>of position </a:t>
            </a:r>
            <a:r>
              <a:rPr lang="en-US" sz="1430" dirty="0"/>
              <a:t>or place</a:t>
            </a:r>
          </a:p>
          <a:p>
            <a:pPr marL="541338" indent="-185738">
              <a:buClr>
                <a:srgbClr val="0070C0"/>
              </a:buClr>
              <a:buSzPct val="80000"/>
              <a:buFont typeface="Wingdings" panose="05000000000000000000" pitchFamily="2" charset="2"/>
              <a:buChar char="§"/>
            </a:pPr>
            <a:r>
              <a:rPr lang="en-US" sz="1430" dirty="0" smtClean="0"/>
              <a:t>respiration </a:t>
            </a:r>
            <a:r>
              <a:rPr lang="en-US" sz="1430" dirty="0"/>
              <a:t>as the chemical reactions in </a:t>
            </a:r>
            <a:r>
              <a:rPr lang="en-US" sz="1430" dirty="0" smtClean="0"/>
              <a:t>cells that </a:t>
            </a:r>
            <a:r>
              <a:rPr lang="en-US" sz="1430" dirty="0"/>
              <a:t>break down nutrient molecules </a:t>
            </a:r>
            <a:r>
              <a:rPr lang="en-US" sz="1430" dirty="0" smtClean="0"/>
              <a:t>and release </a:t>
            </a:r>
            <a:r>
              <a:rPr lang="en-US" sz="1430" dirty="0"/>
              <a:t>energy for metabolism</a:t>
            </a:r>
          </a:p>
          <a:p>
            <a:pPr marL="541338" indent="-185738">
              <a:buClr>
                <a:srgbClr val="0070C0"/>
              </a:buClr>
              <a:buSzPct val="80000"/>
              <a:buFont typeface="Wingdings" panose="05000000000000000000" pitchFamily="2" charset="2"/>
              <a:buChar char="§"/>
            </a:pPr>
            <a:r>
              <a:rPr lang="en-US" sz="1430" dirty="0" smtClean="0"/>
              <a:t>sensitivity </a:t>
            </a:r>
            <a:r>
              <a:rPr lang="en-US" sz="1430" dirty="0"/>
              <a:t>as the ability to detect </a:t>
            </a:r>
            <a:r>
              <a:rPr lang="en-US" sz="1430" dirty="0" smtClean="0"/>
              <a:t>or sense </a:t>
            </a:r>
            <a:r>
              <a:rPr lang="en-US" sz="1430" dirty="0"/>
              <a:t>stimuli in the internal or </a:t>
            </a:r>
            <a:r>
              <a:rPr lang="en-US" sz="1430" dirty="0" smtClean="0"/>
              <a:t>external environment </a:t>
            </a:r>
            <a:r>
              <a:rPr lang="en-US" sz="1430" dirty="0"/>
              <a:t>and to make </a:t>
            </a:r>
            <a:r>
              <a:rPr lang="en-US" sz="1430" dirty="0" smtClean="0"/>
              <a:t>appropriate responses</a:t>
            </a:r>
            <a:endParaRPr lang="en-US" sz="1430" dirty="0"/>
          </a:p>
          <a:p>
            <a:pPr marL="541338" indent="-185738">
              <a:buClr>
                <a:srgbClr val="0070C0"/>
              </a:buClr>
              <a:buSzPct val="80000"/>
              <a:buFont typeface="Wingdings" panose="05000000000000000000" pitchFamily="2" charset="2"/>
              <a:buChar char="§"/>
            </a:pPr>
            <a:r>
              <a:rPr lang="en-US" sz="1430" dirty="0" smtClean="0"/>
              <a:t>growth </a:t>
            </a:r>
            <a:r>
              <a:rPr lang="en-US" sz="1430" dirty="0"/>
              <a:t>as a permanent increase in size </a:t>
            </a:r>
            <a:r>
              <a:rPr lang="en-US" sz="1430" dirty="0" smtClean="0"/>
              <a:t>and dry </a:t>
            </a:r>
            <a:r>
              <a:rPr lang="en-US" sz="1430" dirty="0"/>
              <a:t>mass by an increase in cell number or </a:t>
            </a:r>
            <a:r>
              <a:rPr lang="en-US" sz="1430" dirty="0" smtClean="0"/>
              <a:t>cell size </a:t>
            </a:r>
            <a:r>
              <a:rPr lang="en-US" sz="1430" dirty="0"/>
              <a:t>or both</a:t>
            </a:r>
          </a:p>
          <a:p>
            <a:pPr marL="541338" indent="-185738">
              <a:buClr>
                <a:srgbClr val="0070C0"/>
              </a:buClr>
              <a:buSzPct val="80000"/>
              <a:buFont typeface="Wingdings" panose="05000000000000000000" pitchFamily="2" charset="2"/>
              <a:buChar char="§"/>
            </a:pPr>
            <a:r>
              <a:rPr lang="en-US" sz="1430" dirty="0" smtClean="0"/>
              <a:t>excretion </a:t>
            </a:r>
            <a:r>
              <a:rPr lang="en-US" sz="1430" dirty="0"/>
              <a:t>as removal from organisms of </a:t>
            </a:r>
            <a:r>
              <a:rPr lang="en-US" sz="1430" dirty="0" smtClean="0"/>
              <a:t>the waste </a:t>
            </a:r>
            <a:r>
              <a:rPr lang="en-US" sz="1430" dirty="0"/>
              <a:t>products of metabolism (</a:t>
            </a:r>
            <a:r>
              <a:rPr lang="en-US" sz="1430" dirty="0" smtClean="0"/>
              <a:t>chemical reactions </a:t>
            </a:r>
            <a:r>
              <a:rPr lang="en-US" sz="1430" dirty="0"/>
              <a:t>in cells including respiration</a:t>
            </a:r>
            <a:r>
              <a:rPr lang="en-US" sz="1430" dirty="0" smtClean="0"/>
              <a:t>), toxic </a:t>
            </a:r>
            <a:r>
              <a:rPr lang="en-US" sz="1430" dirty="0"/>
              <a:t>materials, and substances in excess </a:t>
            </a:r>
            <a:r>
              <a:rPr lang="en-US" sz="1430" dirty="0" smtClean="0"/>
              <a:t>of requirements</a:t>
            </a:r>
            <a:endParaRPr lang="en-US" sz="1430" dirty="0"/>
          </a:p>
          <a:p>
            <a:pPr marL="541338" indent="-185738">
              <a:buClr>
                <a:srgbClr val="0070C0"/>
              </a:buClr>
              <a:buSzPct val="80000"/>
              <a:buFont typeface="Wingdings" panose="05000000000000000000" pitchFamily="2" charset="2"/>
              <a:buChar char="§"/>
            </a:pPr>
            <a:r>
              <a:rPr lang="en-US" sz="1430" dirty="0" smtClean="0"/>
              <a:t>nutrition </a:t>
            </a:r>
            <a:r>
              <a:rPr lang="en-US" sz="1430" dirty="0"/>
              <a:t>as taking in of materials for </a:t>
            </a:r>
            <a:r>
              <a:rPr lang="en-US" sz="1430" dirty="0" smtClean="0"/>
              <a:t>energy, growth </a:t>
            </a:r>
            <a:r>
              <a:rPr lang="en-US" sz="1430" dirty="0"/>
              <a:t>and development; plants </a:t>
            </a:r>
            <a:r>
              <a:rPr lang="en-US" sz="1430" dirty="0" smtClean="0"/>
              <a:t>require light</a:t>
            </a:r>
            <a:r>
              <a:rPr lang="en-US" sz="1430" dirty="0"/>
              <a:t>, carbon dioxide, water and ions; </a:t>
            </a:r>
            <a:r>
              <a:rPr lang="en-US" sz="1430" dirty="0" smtClean="0"/>
              <a:t>animals need </a:t>
            </a:r>
            <a:r>
              <a:rPr lang="en-US" sz="1430" dirty="0"/>
              <a:t>organic compounds and ions </a:t>
            </a:r>
            <a:r>
              <a:rPr lang="en-US" sz="1430" dirty="0" smtClean="0"/>
              <a:t>and usually </a:t>
            </a:r>
            <a:r>
              <a:rPr lang="en-US" sz="1430" dirty="0"/>
              <a:t>need water</a:t>
            </a:r>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735416"/>
          </a:xfrm>
          <a:prstGeom prst="rect">
            <a:avLst/>
          </a:prstGeom>
        </p:spPr>
        <p:txBody>
          <a:bodyPr wrap="square">
            <a:spAutoFit/>
          </a:bodyPr>
          <a:lstStyle/>
          <a:p>
            <a:pPr>
              <a:buClr>
                <a:srgbClr val="0070C0"/>
              </a:buClr>
              <a:buSzPct val="80000"/>
            </a:pPr>
            <a:r>
              <a:rPr lang="en-US" sz="1920" b="1" dirty="0"/>
              <a:t>1.2 Concept and use of a classification system</a:t>
            </a:r>
            <a:endParaRPr lang="en-US" sz="1920" b="1" dirty="0" smtClean="0"/>
          </a:p>
          <a:p>
            <a:pPr>
              <a:buClr>
                <a:srgbClr val="0070C0"/>
              </a:buClr>
              <a:buSzPct val="80000"/>
            </a:pPr>
            <a:r>
              <a:rPr lang="en-US" sz="1920" b="1" dirty="0" smtClean="0"/>
              <a:t>Core</a:t>
            </a:r>
          </a:p>
          <a:p>
            <a:pPr marL="541338" indent="-185738">
              <a:buClr>
                <a:srgbClr val="0070C0"/>
              </a:buClr>
              <a:buSzPct val="80000"/>
              <a:buFont typeface="Wingdings" panose="05000000000000000000" pitchFamily="2" charset="2"/>
              <a:buChar char="§"/>
            </a:pPr>
            <a:r>
              <a:rPr lang="en-US" sz="1920" dirty="0" smtClean="0"/>
              <a:t>State </a:t>
            </a:r>
            <a:r>
              <a:rPr lang="en-US" sz="1920" dirty="0"/>
              <a:t>that organisms can be classified into </a:t>
            </a:r>
            <a:r>
              <a:rPr lang="en-US" sz="1920" dirty="0" smtClean="0"/>
              <a:t>groups by </a:t>
            </a:r>
            <a:r>
              <a:rPr lang="en-US" sz="1920" dirty="0"/>
              <a:t>the features that they share</a:t>
            </a:r>
          </a:p>
          <a:p>
            <a:pPr marL="541338" indent="-185738">
              <a:buClr>
                <a:srgbClr val="0070C0"/>
              </a:buClr>
              <a:buSzPct val="80000"/>
              <a:buFont typeface="Wingdings" panose="05000000000000000000" pitchFamily="2" charset="2"/>
              <a:buChar char="§"/>
            </a:pPr>
            <a:r>
              <a:rPr lang="en-US" sz="1920" dirty="0" smtClean="0"/>
              <a:t>Define </a:t>
            </a:r>
            <a:r>
              <a:rPr lang="en-US" sz="1920" dirty="0"/>
              <a:t>species as a group of organisms that </a:t>
            </a:r>
            <a:r>
              <a:rPr lang="en-US" sz="1920" dirty="0" smtClean="0"/>
              <a:t>can reproduce </a:t>
            </a:r>
            <a:r>
              <a:rPr lang="en-US" sz="1920" dirty="0"/>
              <a:t>to produce fertile offspring</a:t>
            </a:r>
          </a:p>
          <a:p>
            <a:pPr marL="541338" indent="-185738">
              <a:buClr>
                <a:srgbClr val="0070C0"/>
              </a:buClr>
              <a:buSzPct val="80000"/>
              <a:buFont typeface="Wingdings" panose="05000000000000000000" pitchFamily="2" charset="2"/>
              <a:buChar char="§"/>
            </a:pPr>
            <a:r>
              <a:rPr lang="en-US" sz="1920" dirty="0" smtClean="0"/>
              <a:t>Define </a:t>
            </a:r>
            <a:r>
              <a:rPr lang="en-US" sz="1920" dirty="0"/>
              <a:t>and describe the binomial system </a:t>
            </a:r>
            <a:r>
              <a:rPr lang="en-US" sz="1920" dirty="0" smtClean="0"/>
              <a:t>of naming </a:t>
            </a:r>
            <a:r>
              <a:rPr lang="en-US" sz="1920" dirty="0"/>
              <a:t>species as an internationally </a:t>
            </a:r>
            <a:r>
              <a:rPr lang="en-US" sz="1920" dirty="0" smtClean="0"/>
              <a:t>agreed system </a:t>
            </a:r>
            <a:r>
              <a:rPr lang="en-US" sz="1920" dirty="0"/>
              <a:t>in which the scientific name of </a:t>
            </a:r>
            <a:r>
              <a:rPr lang="en-US" sz="1920" dirty="0" smtClean="0"/>
              <a:t>an organism </a:t>
            </a:r>
            <a:r>
              <a:rPr lang="en-US" sz="1920" dirty="0"/>
              <a:t>is made up of two parts showing </a:t>
            </a:r>
            <a:r>
              <a:rPr lang="en-US" sz="1920" dirty="0" smtClean="0"/>
              <a:t>the genus </a:t>
            </a:r>
            <a:r>
              <a:rPr lang="en-US" sz="1920" dirty="0"/>
              <a:t>and species</a:t>
            </a:r>
            <a:endParaRPr lang="en-US" sz="1920" dirty="0" smtClean="0"/>
          </a:p>
          <a:p>
            <a:pPr>
              <a:buClr>
                <a:srgbClr val="0070C0"/>
              </a:buClr>
              <a:buSzPct val="80000"/>
            </a:pPr>
            <a:r>
              <a:rPr lang="en-US" sz="1920" b="1" dirty="0" smtClean="0"/>
              <a:t>Supplement</a:t>
            </a:r>
          </a:p>
          <a:p>
            <a:pPr marL="541338" indent="-185738">
              <a:buClr>
                <a:srgbClr val="0070C0"/>
              </a:buClr>
              <a:buSzPct val="80000"/>
              <a:buFont typeface="Wingdings" panose="05000000000000000000" pitchFamily="2" charset="2"/>
              <a:buChar char="§"/>
            </a:pPr>
            <a:r>
              <a:rPr lang="en-US" sz="1920" dirty="0" smtClean="0"/>
              <a:t>Explain </a:t>
            </a:r>
            <a:r>
              <a:rPr lang="en-US" sz="1920" dirty="0"/>
              <a:t>that classification systems aim to </a:t>
            </a:r>
            <a:r>
              <a:rPr lang="en-US" sz="1920" dirty="0" smtClean="0"/>
              <a:t>reflect evolutionary </a:t>
            </a:r>
            <a:r>
              <a:rPr lang="en-US" sz="1920" dirty="0"/>
              <a:t>relationships</a:t>
            </a:r>
          </a:p>
          <a:p>
            <a:pPr marL="541338" indent="-185738">
              <a:buClr>
                <a:srgbClr val="0070C0"/>
              </a:buClr>
              <a:buSzPct val="80000"/>
              <a:buFont typeface="Wingdings" panose="05000000000000000000" pitchFamily="2" charset="2"/>
              <a:buChar char="§"/>
            </a:pPr>
            <a:r>
              <a:rPr lang="en-US" sz="1920" dirty="0" smtClean="0"/>
              <a:t>Explain </a:t>
            </a:r>
            <a:r>
              <a:rPr lang="en-US" sz="1920" dirty="0"/>
              <a:t>that classification is traditionally </a:t>
            </a:r>
            <a:r>
              <a:rPr lang="en-US" sz="1920" dirty="0" smtClean="0"/>
              <a:t>based on </a:t>
            </a:r>
            <a:r>
              <a:rPr lang="en-US" sz="1920" dirty="0"/>
              <a:t>studies of morphology and anatomy</a:t>
            </a:r>
          </a:p>
          <a:p>
            <a:pPr marL="541338" indent="-185738">
              <a:buClr>
                <a:srgbClr val="0070C0"/>
              </a:buClr>
              <a:buSzPct val="80000"/>
              <a:buFont typeface="Wingdings" panose="05000000000000000000" pitchFamily="2" charset="2"/>
              <a:buChar char="§"/>
            </a:pPr>
            <a:r>
              <a:rPr lang="en-US" sz="1920" dirty="0" smtClean="0"/>
              <a:t>Explain </a:t>
            </a:r>
            <a:r>
              <a:rPr lang="en-US" sz="1920" dirty="0"/>
              <a:t>that the sequences of bases in DNA </a:t>
            </a:r>
            <a:r>
              <a:rPr lang="en-US" sz="1920" dirty="0" smtClean="0"/>
              <a:t>and of </a:t>
            </a:r>
            <a:r>
              <a:rPr lang="en-US" sz="1920" dirty="0"/>
              <a:t>amino acids in proteins are used as a </a:t>
            </a:r>
            <a:r>
              <a:rPr lang="en-US" sz="1920" dirty="0" smtClean="0"/>
              <a:t>more accurate </a:t>
            </a:r>
            <a:r>
              <a:rPr lang="en-US" sz="1920" dirty="0"/>
              <a:t>means of classification</a:t>
            </a:r>
          </a:p>
          <a:p>
            <a:pPr marL="541338" indent="-185738">
              <a:buClr>
                <a:srgbClr val="0070C0"/>
              </a:buClr>
              <a:buSzPct val="80000"/>
              <a:buFont typeface="Wingdings" panose="05000000000000000000" pitchFamily="2" charset="2"/>
              <a:buChar char="§"/>
            </a:pPr>
            <a:r>
              <a:rPr lang="en-US" sz="1920" dirty="0" smtClean="0"/>
              <a:t>Explain </a:t>
            </a:r>
            <a:r>
              <a:rPr lang="en-US" sz="1920" dirty="0"/>
              <a:t>that organisms which share a </a:t>
            </a:r>
            <a:r>
              <a:rPr lang="en-US" sz="1920" dirty="0" smtClean="0"/>
              <a:t>more recent </a:t>
            </a:r>
            <a:r>
              <a:rPr lang="en-US" sz="1920" dirty="0"/>
              <a:t>ancestor (are more closely related) </a:t>
            </a:r>
            <a:r>
              <a:rPr lang="en-US" sz="1920" dirty="0" smtClean="0"/>
              <a:t>have base </a:t>
            </a:r>
            <a:r>
              <a:rPr lang="en-US" sz="1920" dirty="0"/>
              <a:t>sequences in DNA that are more </a:t>
            </a:r>
            <a:r>
              <a:rPr lang="en-US" sz="1920" dirty="0" smtClean="0"/>
              <a:t>similar than </a:t>
            </a:r>
            <a:r>
              <a:rPr lang="en-US" sz="1920" dirty="0"/>
              <a:t>those that share only a distant ancestor</a:t>
            </a:r>
          </a:p>
        </p:txBody>
      </p:sp>
    </p:spTree>
    <p:extLst>
      <p:ext uri="{BB962C8B-B14F-4D97-AF65-F5344CB8AC3E}">
        <p14:creationId xmlns:p14="http://schemas.microsoft.com/office/powerpoint/2010/main" val="355284542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0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47935</TotalTime>
  <Words>6715</Words>
  <Application>Microsoft Office PowerPoint</Application>
  <PresentationFormat>On-screen Show (4:3)</PresentationFormat>
  <Paragraphs>811</Paragraphs>
  <Slides>60</Slides>
  <Notes>60</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60</vt:i4>
      </vt:variant>
    </vt:vector>
  </HeadingPairs>
  <TitlesOfParts>
    <vt:vector size="69" baseType="lpstr">
      <vt:lpstr>Arial</vt:lpstr>
      <vt:lpstr>Calibri</vt:lpstr>
      <vt:lpstr>Courier New</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1 - Characteristics and classification of living organisms</vt:lpstr>
      <vt:lpstr>1 - Characteristics and classification of living organisms</vt:lpstr>
      <vt:lpstr>1 - Characteristics and classification of living organisms</vt:lpstr>
      <vt:lpstr>1 - Characteristics and classification of living organisms</vt:lpstr>
      <vt:lpstr>1 - Characteristics and classification of living organisms</vt:lpstr>
      <vt:lpstr>1 - Characteristics and classification of living organisms</vt:lpstr>
      <vt:lpstr>1.1 - Characteristics of Living Things</vt:lpstr>
      <vt:lpstr>1.1 - Characteristics of Living Things</vt:lpstr>
      <vt:lpstr>1.1 - Characteristics of Living Things</vt:lpstr>
      <vt:lpstr>1.2 - Classification</vt:lpstr>
      <vt:lpstr>1.2 - Classification</vt:lpstr>
      <vt:lpstr>1.2 - Classification</vt:lpstr>
      <vt:lpstr>1.2 - Classification</vt:lpstr>
      <vt:lpstr>1.2 - Classification</vt:lpstr>
      <vt:lpstr>1.2 - Classification</vt:lpstr>
      <vt:lpstr>1.2 - Classification</vt:lpstr>
      <vt:lpstr>1.2 - Classification</vt:lpstr>
      <vt:lpstr>1.2 – Classification</vt:lpstr>
      <vt:lpstr>1.3 – The Kingdom of Living Organisms</vt:lpstr>
      <vt:lpstr>1.3 – The Kingdom of Living Organisms</vt:lpstr>
      <vt:lpstr>1.3 – The Kingdom of Living Organisms</vt:lpstr>
      <vt:lpstr>1.3 – The Kingdom of Living Organisms</vt:lpstr>
      <vt:lpstr>1.3 – The Kingdom of Living Organisms</vt:lpstr>
      <vt:lpstr>1.3 – The Kingdom of Living Organisms</vt:lpstr>
      <vt:lpstr>1.3 – The Kingdom of Living Organisms</vt:lpstr>
      <vt:lpstr>1.4 – Viruses</vt:lpstr>
      <vt:lpstr>1.4 – Viruses</vt:lpstr>
      <vt:lpstr>1.5 – Classifying Animals</vt:lpstr>
      <vt:lpstr>1.5 – Classifying Animals</vt:lpstr>
      <vt:lpstr>1.5 – Classifying Animals</vt:lpstr>
      <vt:lpstr>1.5 – Classifying Animals</vt:lpstr>
      <vt:lpstr>1.5 – Classifying Animals</vt:lpstr>
      <vt:lpstr>1.5 – Classifying Animals</vt:lpstr>
      <vt:lpstr>1.5 – Classifying Animals - Myriapods</vt:lpstr>
      <vt:lpstr>1.6 – Classifying Plants - Ferns</vt:lpstr>
      <vt:lpstr>1.6 – Classifying Plants - Flowering</vt:lpstr>
      <vt:lpstr>1.6 – Classifying Plants - Flowering</vt:lpstr>
      <vt:lpstr>1.6 – Classifying Plants - Flowering</vt:lpstr>
      <vt:lpstr>1.6 – Classifying Plants - Flowering</vt:lpstr>
      <vt:lpstr>1.6 – Classifying Plants - Flowering</vt:lpstr>
      <vt:lpstr>1.7 – Keys</vt:lpstr>
      <vt:lpstr>1.7 – Keys</vt:lpstr>
      <vt:lpstr>1.7 – Keys</vt:lpstr>
      <vt:lpstr>1.7 – Keys</vt:lpstr>
      <vt:lpstr>1.7 – Keys</vt:lpstr>
      <vt:lpstr>1 – End of Chapter Questions</vt:lpstr>
      <vt:lpstr>1 – End of Chapter Questions</vt:lpstr>
      <vt:lpstr>1 – End of Chapter Questions</vt:lpstr>
      <vt:lpstr>1.1 – Workbook Questions – Observing and Drawing Organisms</vt:lpstr>
      <vt:lpstr>1.1 – Workbook Questions – Observing and Drawing Organisms</vt:lpstr>
      <vt:lpstr>1.1 – Workbook Questions – Observing and Drawing Organisms</vt:lpstr>
      <vt:lpstr>1.2 – Workbook Questions – Using Keys</vt:lpstr>
      <vt:lpstr>1.2 – Workbook Questions – Using Keys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01</dc:title>
  <dc:subject>Travel and Tourism</dc:subject>
  <dc:creator>Enderoth</dc:creator>
  <cp:keywords>Unit 01 - Characteristics and classification of living organisms</cp:keywords>
  <cp:lastModifiedBy>Stephen Rafferty</cp:lastModifiedBy>
  <cp:revision>1729</cp:revision>
  <cp:lastPrinted>2014-01-22T18:25:48Z</cp:lastPrinted>
  <dcterms:created xsi:type="dcterms:W3CDTF">2008-03-12T11:01:44Z</dcterms:created>
  <dcterms:modified xsi:type="dcterms:W3CDTF">2018-08-13T09:06:54Z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